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8" r:id="rId1"/>
  </p:sldMasterIdLst>
  <p:notesMasterIdLst>
    <p:notesMasterId r:id="rId16"/>
  </p:notesMasterIdLst>
  <p:sldIdLst>
    <p:sldId id="256" r:id="rId2"/>
    <p:sldId id="262" r:id="rId3"/>
    <p:sldId id="258" r:id="rId4"/>
    <p:sldId id="267" r:id="rId5"/>
    <p:sldId id="259" r:id="rId6"/>
    <p:sldId id="266" r:id="rId7"/>
    <p:sldId id="268" r:id="rId8"/>
    <p:sldId id="269" r:id="rId9"/>
    <p:sldId id="270" r:id="rId10"/>
    <p:sldId id="271" r:id="rId11"/>
    <p:sldId id="260" r:id="rId12"/>
    <p:sldId id="273" r:id="rId13"/>
    <p:sldId id="272" r:id="rId14"/>
    <p:sldId id="26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lavia Bhattacharjee" initials="FB" lastIdx="1" clrIdx="0">
    <p:extLst>
      <p:ext uri="{19B8F6BF-5375-455C-9EA6-DF929625EA0E}">
        <p15:presenceInfo xmlns:p15="http://schemas.microsoft.com/office/powerpoint/2012/main" userId="a66f4171e12ff17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6611" autoAdjust="0"/>
  </p:normalViewPr>
  <p:slideViewPr>
    <p:cSldViewPr snapToGrid="0">
      <p:cViewPr varScale="1">
        <p:scale>
          <a:sx n="70" d="100"/>
          <a:sy n="70" d="100"/>
        </p:scale>
        <p:origin x="1123"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CCBCFB-849D-4436-8ED5-46D0D64E00D6}" type="datetimeFigureOut">
              <a:rPr lang="en-IN" smtClean="0"/>
              <a:t>29-04-2022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5A330B-2FD9-4DB9-993E-A6C192C33C59}" type="slidenum">
              <a:rPr lang="en-IN" smtClean="0"/>
              <a:t>‹#›</a:t>
            </a:fld>
            <a:endParaRPr lang="en-IN"/>
          </a:p>
        </p:txBody>
      </p:sp>
    </p:spTree>
    <p:extLst>
      <p:ext uri="{BB962C8B-B14F-4D97-AF65-F5344CB8AC3E}">
        <p14:creationId xmlns:p14="http://schemas.microsoft.com/office/powerpoint/2010/main" val="1656465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02425" y="3942735"/>
            <a:ext cx="8839200" cy="1494500"/>
          </a:xfrm>
          <a:noFill/>
          <a:effectLst>
            <a:outerShdw blurRad="50800" dist="38100" dir="2700000" algn="tl" rotWithShape="0">
              <a:prstClr val="black">
                <a:alpha val="40000"/>
              </a:prstClr>
            </a:outerShdw>
          </a:effectLst>
        </p:spPr>
        <p:txBody>
          <a:bodyPr>
            <a:normAutofit/>
          </a:bodyPr>
          <a:lstStyle>
            <a:lvl1pPr algn="r">
              <a:defRPr sz="4800">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2202425" y="5417571"/>
            <a:ext cx="8839200" cy="904568"/>
          </a:xfrm>
        </p:spPr>
        <p:txBody>
          <a:bodyPr>
            <a:normAutofit/>
          </a:bodyPr>
          <a:lstStyle>
            <a:lvl1pPr marL="0" indent="0" algn="r">
              <a:buNone/>
              <a:defRPr sz="3733" b="0" i="0">
                <a:solidFill>
                  <a:schemeClr val="tx2">
                    <a:lumMod val="50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DF09D9C-1FDB-49F0-99B2-F2BEE050E0C3}"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27857107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7DF09D9C-1FDB-49F0-99B2-F2BEE050E0C3}" type="datetimeFigureOut">
              <a:rPr lang="en-US" smtClean="0"/>
              <a:t>4/29/2022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3922125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DF09D9C-1FDB-49F0-99B2-F2BEE050E0C3}"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91741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DF09D9C-1FDB-49F0-99B2-F2BEE050E0C3}"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FB575-BB64-4434-AC33-5E5FB7A62976}" type="slidenum">
              <a:rPr lang="en-US" smtClean="0"/>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077967" y="3101618"/>
            <a:ext cx="1951712" cy="70261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5678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599" y="1311838"/>
            <a:ext cx="11012131" cy="1018035"/>
          </a:xfrm>
        </p:spPr>
        <p:txBody>
          <a:bodyPr>
            <a:normAutofit/>
          </a:bodyPr>
          <a:lstStyle>
            <a:lvl1pPr algn="l">
              <a:defRPr sz="4800" baseline="0">
                <a:solidFill>
                  <a:schemeClr val="bg1"/>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618285" y="2320414"/>
            <a:ext cx="10994760" cy="4050887"/>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F09D9C-1FDB-49F0-99B2-F2BEE050E0C3}"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430018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89475" y="542050"/>
            <a:ext cx="8378376" cy="967132"/>
          </a:xfrm>
        </p:spPr>
        <p:txBody>
          <a:bodyPr>
            <a:normAutofit/>
          </a:bodyPr>
          <a:lstStyle>
            <a:lvl1pPr algn="l">
              <a:defRPr sz="4800">
                <a:solidFill>
                  <a:schemeClr val="tx2">
                    <a:lumMod val="50000"/>
                  </a:schemeClr>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3185651" y="1691148"/>
            <a:ext cx="8406580" cy="4560181"/>
          </a:xfrm>
        </p:spPr>
        <p:txBody>
          <a:bodyPr/>
          <a:lstStyle>
            <a:lvl1pPr>
              <a:defRPr sz="3733">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F09D9C-1FDB-49F0-99B2-F2BEE050E0C3}"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13167944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DF09D9C-1FDB-49F0-99B2-F2BEE050E0C3}" type="datetimeFigureOut">
              <a:rPr lang="en-US" smtClean="0"/>
              <a:t>4/29/2022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176650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DF09D9C-1FDB-49F0-99B2-F2BEE050E0C3}" type="datetimeFigureOut">
              <a:rPr lang="en-US" smtClean="0"/>
              <a:t>4/29/2022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3558742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0258" y="1335590"/>
            <a:ext cx="10791153" cy="1018033"/>
          </a:xfrm>
        </p:spPr>
        <p:txBody>
          <a:bodyPr>
            <a:normAutofit/>
          </a:bodyPr>
          <a:lstStyle>
            <a:lvl1pPr algn="l">
              <a:defRPr sz="4800" baseline="0">
                <a:solidFill>
                  <a:schemeClr val="bg1"/>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696175" y="2315508"/>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696175" y="2945371"/>
            <a:ext cx="5386917" cy="3035059"/>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6337" y="2315508"/>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076337" y="2945371"/>
            <a:ext cx="5389033" cy="3035059"/>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DF09D9C-1FDB-49F0-99B2-F2BEE050E0C3}" type="datetimeFigureOut">
              <a:rPr lang="en-US" smtClean="0"/>
              <a:t>4/29/2022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3096403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DF09D9C-1FDB-49F0-99B2-F2BEE050E0C3}" type="datetimeFigureOut">
              <a:rPr lang="en-US" smtClean="0"/>
              <a:t>4/29/2022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713377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F09D9C-1FDB-49F0-99B2-F2BEE050E0C3}" type="datetimeFigureOut">
              <a:rPr lang="en-US" smtClean="0"/>
              <a:t>4/29/2022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1099349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7DF09D9C-1FDB-49F0-99B2-F2BEE050E0C3}" type="datetimeFigureOut">
              <a:rPr lang="en-US" smtClean="0"/>
              <a:t>4/29/2022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8FB575-BB64-4434-AC33-5E5FB7A62976}" type="slidenum">
              <a:rPr lang="en-US" smtClean="0"/>
              <a:t>‹#›</a:t>
            </a:fld>
            <a:endParaRPr lang="en-US"/>
          </a:p>
        </p:txBody>
      </p:sp>
    </p:spTree>
    <p:extLst>
      <p:ext uri="{BB962C8B-B14F-4D97-AF65-F5344CB8AC3E}">
        <p14:creationId xmlns:p14="http://schemas.microsoft.com/office/powerpoint/2010/main" val="3617050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DF09D9C-1FDB-49F0-99B2-F2BEE050E0C3}" type="datetimeFigureOut">
              <a:rPr lang="en-US" smtClean="0"/>
              <a:t>4/29/2022</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E28FB575-BB64-4434-AC33-5E5FB7A62976}" type="slidenum">
              <a:rPr lang="en-US" smtClean="0"/>
              <a:t>‹#›</a:t>
            </a:fld>
            <a:endParaRPr lang="en-US"/>
          </a:p>
        </p:txBody>
      </p:sp>
      <p:sp>
        <p:nvSpPr>
          <p:cNvPr id="7" name="TextBox 6">
            <a:extLst>
              <a:ext uri="{FF2B5EF4-FFF2-40B4-BE49-F238E27FC236}">
                <a16:creationId xmlns:a16="http://schemas.microsoft.com/office/drawing/2014/main" id="{11E867DF-3DCA-4725-94F0-F2B6BD747A82}"/>
              </a:ext>
            </a:extLst>
          </p:cNvPr>
          <p:cNvSpPr txBox="1"/>
          <p:nvPr/>
        </p:nvSpPr>
        <p:spPr>
          <a:xfrm>
            <a:off x="-12200" y="6951663"/>
            <a:ext cx="11186167" cy="666977"/>
          </a:xfrm>
          <a:prstGeom prst="rect">
            <a:avLst/>
          </a:prstGeom>
          <a:noFill/>
        </p:spPr>
        <p:txBody>
          <a:bodyPr wrap="square" rtlCol="0">
            <a:spAutoFit/>
          </a:bodyPr>
          <a:lstStyle/>
          <a:p>
            <a:r>
              <a:rPr lang="en-US" sz="1867" dirty="0">
                <a:solidFill>
                  <a:schemeClr val="bg1">
                    <a:lumMod val="65000"/>
                  </a:schemeClr>
                </a:solidFill>
              </a:rPr>
              <a:t>This presentation uses a free template provided by FPPT.com</a:t>
            </a:r>
          </a:p>
          <a:p>
            <a:r>
              <a:rPr lang="en-US" sz="1867" dirty="0">
                <a:solidFill>
                  <a:schemeClr val="bg1">
                    <a:lumMod val="65000"/>
                  </a:schemeClr>
                </a:solidFill>
              </a:rPr>
              <a:t>www.free-power-point-templates.com</a:t>
            </a:r>
          </a:p>
        </p:txBody>
      </p:sp>
    </p:spTree>
    <p:extLst>
      <p:ext uri="{BB962C8B-B14F-4D97-AF65-F5344CB8AC3E}">
        <p14:creationId xmlns:p14="http://schemas.microsoft.com/office/powerpoint/2010/main" val="1323514317"/>
      </p:ext>
    </p:extLst>
  </p:cSld>
  <p:clrMap bg1="lt1" tx1="dk1" bg2="lt2" tx2="dk2" accent1="accent1" accent2="accent2" accent3="accent3" accent4="accent4" accent5="accent5" accent6="accent6" hlink="hlink" folHlink="folHlink"/>
  <p:sldLayoutIdLst>
    <p:sldLayoutId id="2147483929" r:id="rId1"/>
    <p:sldLayoutId id="2147483930" r:id="rId2"/>
    <p:sldLayoutId id="2147483931" r:id="rId3"/>
    <p:sldLayoutId id="2147483932" r:id="rId4"/>
    <p:sldLayoutId id="2147483933" r:id="rId5"/>
    <p:sldLayoutId id="2147483934" r:id="rId6"/>
    <p:sldLayoutId id="2147483935" r:id="rId7"/>
    <p:sldLayoutId id="2147483936" r:id="rId8"/>
    <p:sldLayoutId id="2147483937" r:id="rId9"/>
    <p:sldLayoutId id="2147483938" r:id="rId10"/>
    <p:sldLayoutId id="2147483939" r:id="rId11"/>
    <p:sldLayoutId id="2147483940"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8DC7F-56CD-4C21-A7DC-B3A12C731D17}"/>
              </a:ext>
            </a:extLst>
          </p:cNvPr>
          <p:cNvSpPr>
            <a:spLocks noGrp="1"/>
          </p:cNvSpPr>
          <p:nvPr>
            <p:ph type="ctrTitle"/>
          </p:nvPr>
        </p:nvSpPr>
        <p:spPr/>
        <p:txBody>
          <a:bodyPr>
            <a:normAutofit/>
          </a:bodyPr>
          <a:lstStyle/>
          <a:p>
            <a:r>
              <a:rPr lang="en-US" dirty="0">
                <a:solidFill>
                  <a:schemeClr val="bg1"/>
                </a:solidFill>
              </a:rPr>
              <a:t>Wheelchair fall detection</a:t>
            </a:r>
          </a:p>
        </p:txBody>
      </p:sp>
      <p:sp>
        <p:nvSpPr>
          <p:cNvPr id="3" name="Subtitle 2">
            <a:extLst>
              <a:ext uri="{FF2B5EF4-FFF2-40B4-BE49-F238E27FC236}">
                <a16:creationId xmlns:a16="http://schemas.microsoft.com/office/drawing/2014/main" id="{946B3F12-0DAC-4EF9-963F-85F0A43E27C6}"/>
              </a:ext>
            </a:extLst>
          </p:cNvPr>
          <p:cNvSpPr>
            <a:spLocks noGrp="1"/>
          </p:cNvSpPr>
          <p:nvPr>
            <p:ph type="subTitle" idx="1"/>
          </p:nvPr>
        </p:nvSpPr>
        <p:spPr>
          <a:xfrm>
            <a:off x="4145871" y="4050834"/>
            <a:ext cx="5699464" cy="486984"/>
          </a:xfrm>
        </p:spPr>
        <p:txBody>
          <a:bodyPr>
            <a:normAutofit fontScale="70000" lnSpcReduction="20000"/>
          </a:bodyPr>
          <a:lstStyle/>
          <a:p>
            <a:r>
              <a:rPr lang="en-US" dirty="0"/>
              <a:t>Under the guidance of Prof. </a:t>
            </a:r>
            <a:r>
              <a:rPr lang="en-US" dirty="0" err="1"/>
              <a:t>Bincy</a:t>
            </a:r>
            <a:r>
              <a:rPr lang="en-US" dirty="0"/>
              <a:t> Joseph </a:t>
            </a:r>
          </a:p>
          <a:p>
            <a:endParaRPr lang="en-US" dirty="0"/>
          </a:p>
          <a:p>
            <a:endParaRPr lang="en-US" dirty="0"/>
          </a:p>
        </p:txBody>
      </p:sp>
      <p:sp>
        <p:nvSpPr>
          <p:cNvPr id="4" name="TextBox 3">
            <a:extLst>
              <a:ext uri="{FF2B5EF4-FFF2-40B4-BE49-F238E27FC236}">
                <a16:creationId xmlns:a16="http://schemas.microsoft.com/office/drawing/2014/main" id="{9000FDC3-2BC4-4226-8B6D-DC953DD15A80}"/>
              </a:ext>
            </a:extLst>
          </p:cNvPr>
          <p:cNvSpPr txBox="1"/>
          <p:nvPr/>
        </p:nvSpPr>
        <p:spPr>
          <a:xfrm>
            <a:off x="7548283" y="5138430"/>
            <a:ext cx="3621742" cy="1477328"/>
          </a:xfrm>
          <a:prstGeom prst="rect">
            <a:avLst/>
          </a:prstGeom>
          <a:noFill/>
        </p:spPr>
        <p:txBody>
          <a:bodyPr wrap="square" rtlCol="0">
            <a:spAutoFit/>
          </a:bodyPr>
          <a:lstStyle/>
          <a:p>
            <a:r>
              <a:rPr lang="en-US" dirty="0"/>
              <a:t>By</a:t>
            </a:r>
          </a:p>
          <a:p>
            <a:r>
              <a:rPr lang="en-US" dirty="0"/>
              <a:t>Abhishek Bhattacharjee(8796),          Aaron Carvalho (8799),</a:t>
            </a:r>
          </a:p>
          <a:p>
            <a:r>
              <a:rPr lang="en-US" dirty="0"/>
              <a:t>Jaydeep Patil (8825) and</a:t>
            </a:r>
          </a:p>
          <a:p>
            <a:r>
              <a:rPr lang="en-US" dirty="0"/>
              <a:t>Abhay </a:t>
            </a:r>
            <a:r>
              <a:rPr lang="en-US" dirty="0" err="1"/>
              <a:t>Rajbhar</a:t>
            </a:r>
            <a:r>
              <a:rPr lang="en-US" dirty="0"/>
              <a:t> (8832)</a:t>
            </a:r>
            <a:endParaRPr lang="en-IN" dirty="0"/>
          </a:p>
        </p:txBody>
      </p:sp>
    </p:spTree>
    <p:extLst>
      <p:ext uri="{BB962C8B-B14F-4D97-AF65-F5344CB8AC3E}">
        <p14:creationId xmlns:p14="http://schemas.microsoft.com/office/powerpoint/2010/main" val="1130912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3247-54D4-4245-B463-B9331BCD9B90}"/>
              </a:ext>
            </a:extLst>
          </p:cNvPr>
          <p:cNvSpPr>
            <a:spLocks noGrp="1"/>
          </p:cNvSpPr>
          <p:nvPr>
            <p:ph type="title"/>
          </p:nvPr>
        </p:nvSpPr>
        <p:spPr/>
        <p:txBody>
          <a:bodyPr/>
          <a:lstStyle/>
          <a:p>
            <a:r>
              <a:rPr lang="en-IN" dirty="0">
                <a:solidFill>
                  <a:schemeClr val="bg1">
                    <a:lumMod val="95000"/>
                  </a:schemeClr>
                </a:solidFill>
              </a:rPr>
              <a:t>Results</a:t>
            </a:r>
          </a:p>
        </p:txBody>
      </p:sp>
      <p:pic>
        <p:nvPicPr>
          <p:cNvPr id="3" name="Picture 2">
            <a:extLst>
              <a:ext uri="{FF2B5EF4-FFF2-40B4-BE49-F238E27FC236}">
                <a16:creationId xmlns:a16="http://schemas.microsoft.com/office/drawing/2014/main" id="{8B87E7EF-EF87-4FB3-9FEB-D81902205A0B}"/>
              </a:ext>
            </a:extLst>
          </p:cNvPr>
          <p:cNvPicPr>
            <a:picLocks noChangeAspect="1"/>
          </p:cNvPicPr>
          <p:nvPr/>
        </p:nvPicPr>
        <p:blipFill>
          <a:blip r:embed="rId2"/>
          <a:stretch>
            <a:fillRect/>
          </a:stretch>
        </p:blipFill>
        <p:spPr>
          <a:xfrm>
            <a:off x="3690258" y="1575655"/>
            <a:ext cx="4225556" cy="4531231"/>
          </a:xfrm>
          <a:prstGeom prst="rect">
            <a:avLst/>
          </a:prstGeom>
        </p:spPr>
      </p:pic>
    </p:spTree>
    <p:extLst>
      <p:ext uri="{BB962C8B-B14F-4D97-AF65-F5344CB8AC3E}">
        <p14:creationId xmlns:p14="http://schemas.microsoft.com/office/powerpoint/2010/main" val="2536011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F71C0-77B2-43D9-A8EF-AA47772577D7}"/>
              </a:ext>
            </a:extLst>
          </p:cNvPr>
          <p:cNvSpPr>
            <a:spLocks noGrp="1"/>
          </p:cNvSpPr>
          <p:nvPr>
            <p:ph type="title"/>
          </p:nvPr>
        </p:nvSpPr>
        <p:spPr>
          <a:xfrm>
            <a:off x="0" y="0"/>
            <a:ext cx="12192000" cy="1320800"/>
          </a:xfrm>
        </p:spPr>
        <p:txBody>
          <a:bodyPr/>
          <a:lstStyle/>
          <a:p>
            <a:pPr algn="ctr"/>
            <a:r>
              <a:rPr lang="en-US" dirty="0">
                <a:solidFill>
                  <a:schemeClr val="bg1"/>
                </a:solidFill>
              </a:rPr>
              <a:t>Implementation Details</a:t>
            </a:r>
          </a:p>
        </p:txBody>
      </p:sp>
      <p:sp>
        <p:nvSpPr>
          <p:cNvPr id="4" name="TextBox 3">
            <a:extLst>
              <a:ext uri="{FF2B5EF4-FFF2-40B4-BE49-F238E27FC236}">
                <a16:creationId xmlns:a16="http://schemas.microsoft.com/office/drawing/2014/main" id="{186961FC-4323-4AE6-983C-186297CBF9B8}"/>
              </a:ext>
            </a:extLst>
          </p:cNvPr>
          <p:cNvSpPr txBox="1"/>
          <p:nvPr/>
        </p:nvSpPr>
        <p:spPr>
          <a:xfrm>
            <a:off x="1199260" y="1609558"/>
            <a:ext cx="9793480" cy="4708981"/>
          </a:xfrm>
          <a:prstGeom prst="rect">
            <a:avLst/>
          </a:prstGeom>
          <a:noFill/>
        </p:spPr>
        <p:txBody>
          <a:bodyPr wrap="square" rtlCol="0">
            <a:spAutoFit/>
          </a:bodyPr>
          <a:lstStyle/>
          <a:p>
            <a:pPr marL="457200" indent="-457200">
              <a:buFont typeface="Arial" panose="020B0604020202020204" pitchFamily="34" charset="0"/>
              <a:buChar char="•"/>
            </a:pPr>
            <a:endParaRPr lang="en-US" sz="2000" dirty="0">
              <a:solidFill>
                <a:schemeClr val="bg1"/>
              </a:solidFill>
            </a:endParaRPr>
          </a:p>
          <a:p>
            <a:pPr marL="457200" indent="-457200">
              <a:buFont typeface="Arial" panose="020B0604020202020204" pitchFamily="34" charset="0"/>
              <a:buChar char="•"/>
            </a:pPr>
            <a:r>
              <a:rPr lang="en-US" sz="2000" dirty="0">
                <a:solidFill>
                  <a:schemeClr val="bg1"/>
                </a:solidFill>
              </a:rPr>
              <a:t>The system MPU 6050 6 pin accelerometer and gyro meter to detect person movements, </a:t>
            </a:r>
          </a:p>
          <a:p>
            <a:pPr marL="457200" indent="-457200">
              <a:buFont typeface="Arial" panose="020B0604020202020204" pitchFamily="34" charset="0"/>
              <a:buChar char="•"/>
            </a:pPr>
            <a:r>
              <a:rPr lang="en-US" sz="2000" dirty="0">
                <a:solidFill>
                  <a:schemeClr val="bg1"/>
                </a:solidFill>
              </a:rPr>
              <a:t>The sensor along with Node MCU ESP8266 board will be fixed on the wheelchair itself.</a:t>
            </a:r>
          </a:p>
          <a:p>
            <a:pPr marL="457200" indent="-457200">
              <a:buFont typeface="Arial" panose="020B0604020202020204" pitchFamily="34" charset="0"/>
              <a:buChar char="•"/>
            </a:pPr>
            <a:r>
              <a:rPr lang="en-US" sz="2000" dirty="0">
                <a:solidFill>
                  <a:schemeClr val="bg1"/>
                </a:solidFill>
              </a:rPr>
              <a:t> The sensor is connected to a microcontroller in order to constantly transmit the acceleration data.</a:t>
            </a:r>
          </a:p>
          <a:p>
            <a:pPr marL="457200" indent="-457200">
              <a:buFont typeface="Arial" panose="020B0604020202020204" pitchFamily="34" charset="0"/>
              <a:buChar char="•"/>
            </a:pPr>
            <a:r>
              <a:rPr lang="en-US" sz="2000" dirty="0">
                <a:solidFill>
                  <a:schemeClr val="bg1"/>
                </a:solidFill>
              </a:rPr>
              <a:t>Now the system keeps monitoring for fall detection and abrupt movement changes in person.</a:t>
            </a:r>
          </a:p>
          <a:p>
            <a:pPr marL="457200" indent="-457200">
              <a:buFont typeface="Arial" panose="020B0604020202020204" pitchFamily="34" charset="0"/>
              <a:buChar char="•"/>
            </a:pPr>
            <a:r>
              <a:rPr lang="en-US" sz="2000" dirty="0">
                <a:solidFill>
                  <a:schemeClr val="bg1"/>
                </a:solidFill>
              </a:rPr>
              <a:t> A sudden abrupt change in acceleration or angular velocity beyond threshold values are considered as a fall</a:t>
            </a:r>
          </a:p>
          <a:p>
            <a:pPr marL="457200" indent="-457200">
              <a:buFont typeface="Arial" panose="020B0604020202020204" pitchFamily="34" charset="0"/>
              <a:buChar char="•"/>
            </a:pPr>
            <a:r>
              <a:rPr lang="en-US" sz="2000" dirty="0">
                <a:solidFill>
                  <a:schemeClr val="bg1"/>
                </a:solidFill>
              </a:rPr>
              <a:t>Now in case the person did not fall and alarm was false, the system allows to snooze the alert if person presses snooze button in 5 seconds.</a:t>
            </a:r>
          </a:p>
          <a:p>
            <a:pPr marL="457200" indent="-457200">
              <a:buFont typeface="Arial" panose="020B0604020202020204" pitchFamily="34" charset="0"/>
              <a:buChar char="•"/>
            </a:pPr>
            <a:r>
              <a:rPr lang="en-US" sz="2000" dirty="0">
                <a:solidFill>
                  <a:schemeClr val="bg1"/>
                </a:solidFill>
              </a:rPr>
              <a:t>If person does not press the snooze, system detects person has fallen and automatically triggers alert through Wi-Fi connection using the ESP 8266 Wi-Fi module to alert the loved ones of the person about the situation instantly.</a:t>
            </a:r>
            <a:endParaRPr lang="en-IN" sz="2000" dirty="0">
              <a:solidFill>
                <a:schemeClr val="bg1"/>
              </a:solidFill>
            </a:endParaRPr>
          </a:p>
        </p:txBody>
      </p:sp>
    </p:spTree>
    <p:extLst>
      <p:ext uri="{BB962C8B-B14F-4D97-AF65-F5344CB8AC3E}">
        <p14:creationId xmlns:p14="http://schemas.microsoft.com/office/powerpoint/2010/main" val="2380946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3AACD-3411-4522-938D-34480F09A707}"/>
              </a:ext>
            </a:extLst>
          </p:cNvPr>
          <p:cNvSpPr>
            <a:spLocks noGrp="1"/>
          </p:cNvSpPr>
          <p:nvPr>
            <p:ph type="title"/>
          </p:nvPr>
        </p:nvSpPr>
        <p:spPr/>
        <p:txBody>
          <a:bodyPr/>
          <a:lstStyle/>
          <a:p>
            <a:r>
              <a:rPr lang="en-IN" dirty="0">
                <a:solidFill>
                  <a:schemeClr val="bg1">
                    <a:lumMod val="95000"/>
                  </a:schemeClr>
                </a:solidFill>
              </a:rPr>
              <a:t>Video</a:t>
            </a:r>
            <a:r>
              <a:rPr lang="en-IN" dirty="0"/>
              <a:t> </a:t>
            </a:r>
          </a:p>
        </p:txBody>
      </p:sp>
      <p:pic>
        <p:nvPicPr>
          <p:cNvPr id="3" name="WhatsApp Video 2022-04-29 at 1.41.17 PM (1)">
            <a:hlinkClick r:id="" action="ppaction://media"/>
            <a:extLst>
              <a:ext uri="{FF2B5EF4-FFF2-40B4-BE49-F238E27FC236}">
                <a16:creationId xmlns:a16="http://schemas.microsoft.com/office/drawing/2014/main" id="{821B623F-9DF4-452C-8848-3C8786999EA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38399" y="1676400"/>
            <a:ext cx="6825343" cy="4906961"/>
          </a:xfrm>
          <a:prstGeom prst="rect">
            <a:avLst/>
          </a:prstGeom>
        </p:spPr>
      </p:pic>
    </p:spTree>
    <p:extLst>
      <p:ext uri="{BB962C8B-B14F-4D97-AF65-F5344CB8AC3E}">
        <p14:creationId xmlns:p14="http://schemas.microsoft.com/office/powerpoint/2010/main" val="2014758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1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4BD8A-AFD4-47A9-896F-53DD20DCDDA8}"/>
              </a:ext>
            </a:extLst>
          </p:cNvPr>
          <p:cNvSpPr>
            <a:spLocks noGrp="1"/>
          </p:cNvSpPr>
          <p:nvPr>
            <p:ph type="title"/>
          </p:nvPr>
        </p:nvSpPr>
        <p:spPr/>
        <p:txBody>
          <a:bodyPr/>
          <a:lstStyle/>
          <a:p>
            <a:r>
              <a:rPr lang="en-IN" dirty="0">
                <a:solidFill>
                  <a:schemeClr val="bg1">
                    <a:lumMod val="95000"/>
                  </a:schemeClr>
                </a:solidFill>
              </a:rPr>
              <a:t>CONCLUSION</a:t>
            </a:r>
          </a:p>
        </p:txBody>
      </p:sp>
      <p:sp>
        <p:nvSpPr>
          <p:cNvPr id="5" name="TextBox 4">
            <a:extLst>
              <a:ext uri="{FF2B5EF4-FFF2-40B4-BE49-F238E27FC236}">
                <a16:creationId xmlns:a16="http://schemas.microsoft.com/office/drawing/2014/main" id="{CE99BFD6-4DDD-4E39-A06F-92FA9C1E1BD4}"/>
              </a:ext>
            </a:extLst>
          </p:cNvPr>
          <p:cNvSpPr txBox="1"/>
          <p:nvPr/>
        </p:nvSpPr>
        <p:spPr>
          <a:xfrm>
            <a:off x="1219199" y="3755571"/>
            <a:ext cx="8937171" cy="3262432"/>
          </a:xfrm>
          <a:prstGeom prst="rect">
            <a:avLst/>
          </a:prstGeom>
          <a:noFill/>
        </p:spPr>
        <p:txBody>
          <a:bodyPr wrap="square">
            <a:spAutoFit/>
          </a:bodyPr>
          <a:lstStyle/>
          <a:p>
            <a:endParaRPr lang="en-IN" sz="3200" dirty="0">
              <a:solidFill>
                <a:schemeClr val="bg1"/>
              </a:solidFill>
            </a:endParaRPr>
          </a:p>
          <a:p>
            <a:r>
              <a:rPr lang="en-IN" sz="2400" dirty="0">
                <a:solidFill>
                  <a:schemeClr val="bg1"/>
                </a:solidFill>
              </a:rPr>
              <a:t>Future Scope :</a:t>
            </a:r>
          </a:p>
          <a:p>
            <a:endParaRPr lang="en-IN" sz="2000" dirty="0">
              <a:solidFill>
                <a:schemeClr val="bg1"/>
              </a:solidFill>
            </a:endParaRPr>
          </a:p>
          <a:p>
            <a:pPr marL="457200" indent="-457200">
              <a:buFont typeface="Arial" panose="020B0604020202020204" pitchFamily="34" charset="0"/>
              <a:buChar char="•"/>
            </a:pPr>
            <a:r>
              <a:rPr lang="en-IN" sz="2000" dirty="0">
                <a:solidFill>
                  <a:schemeClr val="bg1"/>
                </a:solidFill>
              </a:rPr>
              <a:t>Wheel chair patients GPS location in case of accident</a:t>
            </a:r>
          </a:p>
          <a:p>
            <a:pPr marL="457200" indent="-457200">
              <a:buFont typeface="Arial" panose="020B0604020202020204" pitchFamily="34" charset="0"/>
              <a:buChar char="•"/>
            </a:pPr>
            <a:r>
              <a:rPr lang="en-IN" sz="2000" dirty="0">
                <a:solidFill>
                  <a:schemeClr val="bg1"/>
                </a:solidFill>
              </a:rPr>
              <a:t>SMS or message sending to nearest hospital or doctor</a:t>
            </a:r>
          </a:p>
          <a:p>
            <a:pPr marL="285750" indent="-285750">
              <a:buFont typeface="Arial" panose="020B0604020202020204" pitchFamily="34" charset="0"/>
              <a:buChar char="•"/>
            </a:pPr>
            <a:r>
              <a:rPr lang="en-IN" sz="2000" dirty="0">
                <a:solidFill>
                  <a:schemeClr val="bg1">
                    <a:lumMod val="95000"/>
                  </a:schemeClr>
                </a:solidFill>
              </a:rPr>
              <a:t>   With the use of ML, we could further determine better threshold values or      </a:t>
            </a:r>
            <a:r>
              <a:rPr lang="en-IN" sz="2000" dirty="0" err="1">
                <a:solidFill>
                  <a:schemeClr val="bg1">
                    <a:lumMod val="95000"/>
                  </a:schemeClr>
                </a:solidFill>
              </a:rPr>
              <a:t>behavior</a:t>
            </a:r>
            <a:r>
              <a:rPr lang="en-IN" sz="2000" dirty="0">
                <a:solidFill>
                  <a:schemeClr val="bg1">
                    <a:lumMod val="95000"/>
                  </a:schemeClr>
                </a:solidFill>
              </a:rPr>
              <a:t> of the constraints that are commonly observed in a fall.</a:t>
            </a:r>
          </a:p>
          <a:p>
            <a:pPr marL="457200" indent="-457200">
              <a:buFont typeface="Arial" panose="020B0604020202020204" pitchFamily="34" charset="0"/>
              <a:buChar char="•"/>
            </a:pPr>
            <a:endParaRPr lang="en-IN" dirty="0">
              <a:solidFill>
                <a:schemeClr val="bg1"/>
              </a:solidFill>
            </a:endParaRPr>
          </a:p>
          <a:p>
            <a:r>
              <a:rPr lang="en-IN" sz="3200" dirty="0">
                <a:solidFill>
                  <a:schemeClr val="bg1"/>
                </a:solidFill>
              </a:rPr>
              <a:t> </a:t>
            </a:r>
          </a:p>
        </p:txBody>
      </p:sp>
      <p:sp>
        <p:nvSpPr>
          <p:cNvPr id="7" name="TextBox 6">
            <a:extLst>
              <a:ext uri="{FF2B5EF4-FFF2-40B4-BE49-F238E27FC236}">
                <a16:creationId xmlns:a16="http://schemas.microsoft.com/office/drawing/2014/main" id="{66300433-2D28-40CA-9536-A3A54636E0E4}"/>
              </a:ext>
            </a:extLst>
          </p:cNvPr>
          <p:cNvSpPr txBox="1"/>
          <p:nvPr/>
        </p:nvSpPr>
        <p:spPr>
          <a:xfrm>
            <a:off x="1219200" y="2001245"/>
            <a:ext cx="9399813" cy="1908215"/>
          </a:xfrm>
          <a:prstGeom prst="rect">
            <a:avLst/>
          </a:prstGeom>
          <a:noFill/>
        </p:spPr>
        <p:txBody>
          <a:bodyPr wrap="square">
            <a:spAutoFit/>
          </a:bodyPr>
          <a:lstStyle/>
          <a:p>
            <a:pPr marL="285750" indent="-285750">
              <a:buFont typeface="Arial" panose="020B0604020202020204" pitchFamily="34" charset="0"/>
              <a:buChar char="•"/>
            </a:pPr>
            <a:r>
              <a:rPr lang="en-IN" sz="2000" dirty="0">
                <a:solidFill>
                  <a:schemeClr val="bg1">
                    <a:lumMod val="95000"/>
                  </a:schemeClr>
                </a:solidFill>
              </a:rPr>
              <a:t>In this project we have successfully made a wheelchair fall detection system using Arduino and  </a:t>
            </a:r>
            <a:r>
              <a:rPr lang="en-IN" sz="2000" dirty="0" err="1">
                <a:solidFill>
                  <a:schemeClr val="bg1">
                    <a:lumMod val="95000"/>
                  </a:schemeClr>
                </a:solidFill>
              </a:rPr>
              <a:t>esp</a:t>
            </a:r>
            <a:r>
              <a:rPr lang="en-IN" sz="2000" dirty="0">
                <a:solidFill>
                  <a:schemeClr val="bg1">
                    <a:lumMod val="95000"/>
                  </a:schemeClr>
                </a:solidFill>
              </a:rPr>
              <a:t> 8266. </a:t>
            </a:r>
          </a:p>
          <a:p>
            <a:pPr marL="285750" indent="-285750">
              <a:buFont typeface="Arial" panose="020B0604020202020204" pitchFamily="34" charset="0"/>
              <a:buChar char="•"/>
            </a:pPr>
            <a:r>
              <a:rPr lang="en-IN" sz="2000" dirty="0">
                <a:solidFill>
                  <a:schemeClr val="bg1">
                    <a:lumMod val="95000"/>
                  </a:schemeClr>
                </a:solidFill>
              </a:rPr>
              <a:t>This system measures the acceleration, roll and pitch of the wheelchair to determine a fall. </a:t>
            </a:r>
          </a:p>
          <a:p>
            <a:pPr marL="285750" indent="-285750">
              <a:buFont typeface="Arial" panose="020B0604020202020204" pitchFamily="34" charset="0"/>
              <a:buChar char="•"/>
            </a:pPr>
            <a:r>
              <a:rPr lang="en-IN" sz="2000" dirty="0">
                <a:solidFill>
                  <a:schemeClr val="bg1">
                    <a:lumMod val="95000"/>
                  </a:schemeClr>
                </a:solidFill>
              </a:rPr>
              <a:t>Our project is only constrained by the range of Wi-Fi signal picked up by the </a:t>
            </a:r>
            <a:r>
              <a:rPr lang="en-IN" sz="2000" dirty="0" err="1">
                <a:solidFill>
                  <a:schemeClr val="bg1">
                    <a:lumMod val="95000"/>
                  </a:schemeClr>
                </a:solidFill>
              </a:rPr>
              <a:t>Esp</a:t>
            </a:r>
            <a:r>
              <a:rPr lang="en-IN" sz="2000" dirty="0">
                <a:solidFill>
                  <a:schemeClr val="bg1">
                    <a:lumMod val="95000"/>
                  </a:schemeClr>
                </a:solidFill>
              </a:rPr>
              <a:t> 8266.</a:t>
            </a:r>
          </a:p>
          <a:p>
            <a:endParaRPr lang="en-IN" dirty="0">
              <a:solidFill>
                <a:schemeClr val="bg1">
                  <a:lumMod val="95000"/>
                </a:schemeClr>
              </a:solidFill>
            </a:endParaRPr>
          </a:p>
        </p:txBody>
      </p:sp>
    </p:spTree>
    <p:extLst>
      <p:ext uri="{BB962C8B-B14F-4D97-AF65-F5344CB8AC3E}">
        <p14:creationId xmlns:p14="http://schemas.microsoft.com/office/powerpoint/2010/main" val="24279623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62E7F-B954-4883-AD2A-437A5CF245E8}"/>
              </a:ext>
            </a:extLst>
          </p:cNvPr>
          <p:cNvSpPr>
            <a:spLocks noGrp="1"/>
          </p:cNvSpPr>
          <p:nvPr>
            <p:ph type="title"/>
          </p:nvPr>
        </p:nvSpPr>
        <p:spPr>
          <a:xfrm>
            <a:off x="0" y="0"/>
            <a:ext cx="12192000" cy="1320800"/>
          </a:xfrm>
        </p:spPr>
        <p:txBody>
          <a:bodyPr/>
          <a:lstStyle/>
          <a:p>
            <a:pPr algn="ctr"/>
            <a:r>
              <a:rPr lang="en-US" dirty="0">
                <a:solidFill>
                  <a:schemeClr val="bg1"/>
                </a:solidFill>
              </a:rPr>
              <a:t>References</a:t>
            </a:r>
          </a:p>
        </p:txBody>
      </p:sp>
      <p:sp>
        <p:nvSpPr>
          <p:cNvPr id="3" name="TextBox 2">
            <a:extLst>
              <a:ext uri="{FF2B5EF4-FFF2-40B4-BE49-F238E27FC236}">
                <a16:creationId xmlns:a16="http://schemas.microsoft.com/office/drawing/2014/main" id="{EA3A0338-2615-4F63-BE0A-30EAB276C172}"/>
              </a:ext>
            </a:extLst>
          </p:cNvPr>
          <p:cNvSpPr txBox="1"/>
          <p:nvPr/>
        </p:nvSpPr>
        <p:spPr>
          <a:xfrm>
            <a:off x="1132642" y="1531814"/>
            <a:ext cx="9926715" cy="7299434"/>
          </a:xfrm>
          <a:prstGeom prst="rect">
            <a:avLst/>
          </a:prstGeom>
          <a:noFill/>
        </p:spPr>
        <p:txBody>
          <a:bodyPr wrap="square" rtlCol="0">
            <a:spAutoFit/>
          </a:bodyPr>
          <a:lstStyle/>
          <a:p>
            <a:pPr marL="342900" lvl="0" indent="-342900" algn="just" fontAlgn="base">
              <a:spcBef>
                <a:spcPts val="685"/>
              </a:spcBef>
              <a:buClr>
                <a:schemeClr val="bg1"/>
              </a:buClr>
              <a:buSzPts val="1100"/>
              <a:buFont typeface="+mj-lt"/>
              <a:buAutoNum type="arabicPeriod"/>
            </a:pPr>
            <a:r>
              <a:rPr lang="en-IN" sz="1400" dirty="0">
                <a:solidFill>
                  <a:schemeClr val="bg1"/>
                </a:solidFill>
                <a:uFill>
                  <a:solidFill>
                    <a:srgbClr val="000000"/>
                  </a:solidFill>
                </a:uFill>
                <a:ea typeface="Cambria" panose="02040503050406030204" pitchFamily="18" charset="0"/>
              </a:rPr>
              <a:t>S. A. </a:t>
            </a:r>
            <a:r>
              <a:rPr lang="en-IN" sz="1400" dirty="0" err="1">
                <a:solidFill>
                  <a:schemeClr val="bg1"/>
                </a:solidFill>
                <a:uFill>
                  <a:solidFill>
                    <a:srgbClr val="000000"/>
                  </a:solidFill>
                </a:uFill>
                <a:ea typeface="Cambria" panose="02040503050406030204" pitchFamily="18" charset="0"/>
              </a:rPr>
              <a:t>Waheed</a:t>
            </a:r>
            <a:r>
              <a:rPr lang="en-IN" sz="1400" dirty="0">
                <a:solidFill>
                  <a:schemeClr val="bg1"/>
                </a:solidFill>
                <a:uFill>
                  <a:solidFill>
                    <a:srgbClr val="000000"/>
                  </a:solidFill>
                </a:uFill>
                <a:ea typeface="Cambria" panose="02040503050406030204" pitchFamily="18" charset="0"/>
              </a:rPr>
              <a:t> and P. Sheik Abdul Khader, "A Novel Approach for Smart and Cost Effective IoT Based Elderly Fall Detection System Using Pi Camera," 2017 IEEE International Conference on Computational Intelligence and Computing Research (ICCIC), 2017, pp. 1-4</a:t>
            </a:r>
          </a:p>
          <a:p>
            <a:pPr marL="342900" lvl="0" indent="-342900" algn="just" fontAlgn="base">
              <a:spcBef>
                <a:spcPts val="685"/>
              </a:spcBef>
              <a:buClr>
                <a:schemeClr val="bg1"/>
              </a:buClr>
              <a:buSzPts val="1100"/>
              <a:buFont typeface="+mj-lt"/>
              <a:buAutoNum type="arabicPeriod"/>
            </a:pPr>
            <a:r>
              <a:rPr lang="en-US" sz="1400" dirty="0" err="1">
                <a:solidFill>
                  <a:schemeClr val="bg1"/>
                </a:solidFill>
                <a:uFill>
                  <a:solidFill>
                    <a:srgbClr val="000000"/>
                  </a:solidFill>
                </a:uFill>
                <a:ea typeface="Cambria" panose="02040503050406030204" pitchFamily="18" charset="0"/>
              </a:rPr>
              <a:t>Geilen</a:t>
            </a:r>
            <a:r>
              <a:rPr lang="en-US" sz="1400" dirty="0">
                <a:solidFill>
                  <a:schemeClr val="bg1"/>
                </a:solidFill>
                <a:uFill>
                  <a:solidFill>
                    <a:srgbClr val="000000"/>
                  </a:solidFill>
                </a:uFill>
                <a:ea typeface="Cambria" panose="02040503050406030204" pitchFamily="18" charset="0"/>
              </a:rPr>
              <a:t> BG, de Witte L, Norman G, George CE. Quality of wheelchair services as perceived by users in rural Bangalore district, India: a cross-sectional survey. </a:t>
            </a:r>
            <a:r>
              <a:rPr lang="en-US" sz="1400" dirty="0" err="1">
                <a:solidFill>
                  <a:schemeClr val="bg1"/>
                </a:solidFill>
                <a:uFill>
                  <a:solidFill>
                    <a:srgbClr val="000000"/>
                  </a:solidFill>
                </a:uFill>
                <a:ea typeface="Cambria" panose="02040503050406030204" pitchFamily="18" charset="0"/>
              </a:rPr>
              <a:t>Disabil</a:t>
            </a:r>
            <a:r>
              <a:rPr lang="en-US" sz="1400" dirty="0">
                <a:solidFill>
                  <a:schemeClr val="bg1"/>
                </a:solidFill>
                <a:uFill>
                  <a:solidFill>
                    <a:srgbClr val="000000"/>
                  </a:solidFill>
                </a:uFill>
                <a:ea typeface="Cambria" panose="02040503050406030204" pitchFamily="18" charset="0"/>
              </a:rPr>
              <a:t> </a:t>
            </a:r>
            <a:r>
              <a:rPr lang="en-US" sz="1400" dirty="0" err="1">
                <a:solidFill>
                  <a:schemeClr val="bg1"/>
                </a:solidFill>
                <a:uFill>
                  <a:solidFill>
                    <a:srgbClr val="000000"/>
                  </a:solidFill>
                </a:uFill>
                <a:ea typeface="Cambria" panose="02040503050406030204" pitchFamily="18" charset="0"/>
              </a:rPr>
              <a:t>Rehabil</a:t>
            </a:r>
            <a:r>
              <a:rPr lang="en-US" sz="1400" dirty="0">
                <a:solidFill>
                  <a:schemeClr val="bg1"/>
                </a:solidFill>
                <a:uFill>
                  <a:solidFill>
                    <a:srgbClr val="000000"/>
                  </a:solidFill>
                </a:uFill>
                <a:ea typeface="Cambria" panose="02040503050406030204" pitchFamily="18" charset="0"/>
              </a:rPr>
              <a:t> Assist Technol. 2020 Nov 27:1-9. </a:t>
            </a:r>
            <a:endParaRPr lang="en-IN" sz="1400" dirty="0">
              <a:solidFill>
                <a:schemeClr val="bg1"/>
              </a:solidFill>
              <a:uFill>
                <a:solidFill>
                  <a:srgbClr val="000000"/>
                </a:solidFill>
              </a:uFill>
              <a:ea typeface="Cambria" panose="02040503050406030204" pitchFamily="18" charset="0"/>
            </a:endParaRPr>
          </a:p>
          <a:p>
            <a:pPr marL="342900" lvl="0" indent="-342900" algn="just" fontAlgn="base">
              <a:spcBef>
                <a:spcPts val="685"/>
              </a:spcBef>
              <a:buClr>
                <a:schemeClr val="bg1"/>
              </a:buClr>
              <a:buSzPts val="1100"/>
              <a:buFont typeface="+mj-lt"/>
              <a:buAutoNum type="arabicPeriod"/>
            </a:pPr>
            <a:r>
              <a:rPr lang="en-IN" sz="1400" dirty="0">
                <a:solidFill>
                  <a:schemeClr val="bg1"/>
                </a:solidFill>
                <a:uFill>
                  <a:solidFill>
                    <a:srgbClr val="000000"/>
                  </a:solidFill>
                </a:uFill>
                <a:ea typeface="Cambria" panose="02040503050406030204" pitchFamily="18" charset="0"/>
              </a:rPr>
              <a:t>M. A. Rahman, S. M. </a:t>
            </a:r>
            <a:r>
              <a:rPr lang="en-IN" sz="1400" dirty="0" err="1">
                <a:solidFill>
                  <a:schemeClr val="bg1"/>
                </a:solidFill>
                <a:uFill>
                  <a:solidFill>
                    <a:srgbClr val="000000"/>
                  </a:solidFill>
                </a:uFill>
                <a:ea typeface="Cambria" panose="02040503050406030204" pitchFamily="18" charset="0"/>
              </a:rPr>
              <a:t>Ahsanuzzaman</a:t>
            </a:r>
            <a:r>
              <a:rPr lang="en-IN" sz="1400" dirty="0">
                <a:solidFill>
                  <a:schemeClr val="bg1"/>
                </a:solidFill>
                <a:uFill>
                  <a:solidFill>
                    <a:srgbClr val="000000"/>
                  </a:solidFill>
                </a:uFill>
                <a:ea typeface="Cambria" panose="02040503050406030204" pitchFamily="18" charset="0"/>
              </a:rPr>
              <a:t>, A. Hasan, I. Rahman, T. Ahmed and M. M. Kadir, "Building A Wheelchair Controlling and Fall Detection System Using Mobile Application," 2020 2nd International Conference on Advanced Information and Communication Technology (ICAICT), 2020, pp. 213-218,</a:t>
            </a:r>
            <a:endParaRPr lang="en-US" sz="1400" dirty="0">
              <a:solidFill>
                <a:schemeClr val="bg1"/>
              </a:solidFill>
              <a:uFill>
                <a:solidFill>
                  <a:srgbClr val="000000"/>
                </a:solidFill>
              </a:uFill>
              <a:ea typeface="Cambria" panose="02040503050406030204" pitchFamily="18" charset="0"/>
            </a:endParaRPr>
          </a:p>
          <a:p>
            <a:pPr marL="342900" lvl="0" indent="-342900" algn="just" fontAlgn="base">
              <a:spcBef>
                <a:spcPts val="685"/>
              </a:spcBef>
              <a:buClr>
                <a:schemeClr val="bg1"/>
              </a:buClr>
              <a:buSzPts val="1100"/>
              <a:buFont typeface="+mj-lt"/>
              <a:buAutoNum type="arabicPeriod"/>
            </a:pPr>
            <a:r>
              <a:rPr lang="en-US" sz="1400" dirty="0">
                <a:solidFill>
                  <a:schemeClr val="bg1"/>
                </a:solidFill>
                <a:uFill>
                  <a:solidFill>
                    <a:srgbClr val="000000"/>
                  </a:solidFill>
                </a:uFill>
                <a:ea typeface="Cambria" panose="02040503050406030204" pitchFamily="18" charset="0"/>
              </a:rPr>
              <a:t>Abdulla, </a:t>
            </a:r>
            <a:r>
              <a:rPr lang="en-US" sz="1400" dirty="0" err="1">
                <a:solidFill>
                  <a:schemeClr val="bg1"/>
                </a:solidFill>
                <a:uFill>
                  <a:solidFill>
                    <a:srgbClr val="000000"/>
                  </a:solidFill>
                </a:uFill>
                <a:ea typeface="Cambria" panose="02040503050406030204" pitchFamily="18" charset="0"/>
              </a:rPr>
              <a:t>Raed</a:t>
            </a:r>
            <a:r>
              <a:rPr lang="en-US" sz="1400" dirty="0">
                <a:solidFill>
                  <a:schemeClr val="bg1"/>
                </a:solidFill>
                <a:uFill>
                  <a:solidFill>
                    <a:srgbClr val="000000"/>
                  </a:solidFill>
                </a:uFill>
                <a:ea typeface="Cambria" panose="02040503050406030204" pitchFamily="18" charset="0"/>
              </a:rPr>
              <a:t> &amp; Kumar </a:t>
            </a:r>
            <a:r>
              <a:rPr lang="en-US" sz="1400" dirty="0" err="1">
                <a:solidFill>
                  <a:schemeClr val="bg1"/>
                </a:solidFill>
                <a:uFill>
                  <a:solidFill>
                    <a:srgbClr val="000000"/>
                  </a:solidFill>
                </a:uFill>
                <a:ea typeface="Cambria" panose="02040503050406030204" pitchFamily="18" charset="0"/>
              </a:rPr>
              <a:t>Selvaperumal</a:t>
            </a:r>
            <a:r>
              <a:rPr lang="en-US" sz="1400" dirty="0">
                <a:solidFill>
                  <a:schemeClr val="bg1"/>
                </a:solidFill>
                <a:uFill>
                  <a:solidFill>
                    <a:srgbClr val="000000"/>
                  </a:solidFill>
                </a:uFill>
                <a:ea typeface="Cambria" panose="02040503050406030204" pitchFamily="18" charset="0"/>
              </a:rPr>
              <a:t>, Assoc. Prof. Dr. Sathish &amp; </a:t>
            </a:r>
            <a:r>
              <a:rPr lang="en-US" sz="1400" dirty="0" err="1">
                <a:solidFill>
                  <a:schemeClr val="bg1"/>
                </a:solidFill>
                <a:uFill>
                  <a:solidFill>
                    <a:srgbClr val="000000"/>
                  </a:solidFill>
                </a:uFill>
                <a:ea typeface="Cambria" panose="02040503050406030204" pitchFamily="18" charset="0"/>
              </a:rPr>
              <a:t>Nataraj</a:t>
            </a:r>
            <a:r>
              <a:rPr lang="en-US" sz="1400" dirty="0">
                <a:solidFill>
                  <a:schemeClr val="bg1"/>
                </a:solidFill>
                <a:uFill>
                  <a:solidFill>
                    <a:srgbClr val="000000"/>
                  </a:solidFill>
                </a:uFill>
                <a:ea typeface="Cambria" panose="02040503050406030204" pitchFamily="18" charset="0"/>
              </a:rPr>
              <a:t>, Chandrasekharan "WHEELCHAIR-PERSON FALL DETECTION WITH INTERNET OF THINGS" Solid State Technology. 63. 911-922.</a:t>
            </a:r>
          </a:p>
          <a:p>
            <a:pPr marL="342900" lvl="0" indent="-342900" algn="just" fontAlgn="base">
              <a:spcBef>
                <a:spcPts val="685"/>
              </a:spcBef>
              <a:buClr>
                <a:schemeClr val="bg1"/>
              </a:buClr>
              <a:buSzPts val="1100"/>
              <a:buFont typeface="+mj-lt"/>
              <a:buAutoNum type="arabicPeriod"/>
            </a:pPr>
            <a:r>
              <a:rPr lang="en-US" sz="1400" dirty="0" err="1">
                <a:solidFill>
                  <a:schemeClr val="bg1"/>
                </a:solidFill>
                <a:uFill>
                  <a:solidFill>
                    <a:srgbClr val="000000"/>
                  </a:solidFill>
                </a:uFill>
                <a:ea typeface="Cambria" panose="02040503050406030204" pitchFamily="18" charset="0"/>
              </a:rPr>
              <a:t>Devanch</a:t>
            </a:r>
            <a:r>
              <a:rPr lang="en-US" sz="1400" dirty="0">
                <a:solidFill>
                  <a:schemeClr val="bg1"/>
                </a:solidFill>
                <a:uFill>
                  <a:solidFill>
                    <a:srgbClr val="000000"/>
                  </a:solidFill>
                </a:uFill>
                <a:ea typeface="Cambria" panose="02040503050406030204" pitchFamily="18" charset="0"/>
              </a:rPr>
              <a:t> Kumar Garg, Gauri Rao, "An IOT based fall detection system" International Journal of Innovative Technology and Exploring Engineering (IJITEE)ISSN: 2278-3075, Volume-9 Issue-6, April 2020</a:t>
            </a:r>
          </a:p>
          <a:p>
            <a:pPr marL="342900" lvl="0" indent="-342900" algn="just" fontAlgn="base">
              <a:spcBef>
                <a:spcPts val="685"/>
              </a:spcBef>
              <a:buClr>
                <a:schemeClr val="bg1"/>
              </a:buClr>
              <a:buSzPts val="1100"/>
              <a:buFont typeface="+mj-lt"/>
              <a:buAutoNum type="arabicPeriod"/>
            </a:pPr>
            <a:r>
              <a:rPr lang="en-US" sz="1400" dirty="0">
                <a:solidFill>
                  <a:schemeClr val="bg1"/>
                </a:solidFill>
                <a:uFill>
                  <a:solidFill>
                    <a:srgbClr val="000000"/>
                  </a:solidFill>
                </a:uFill>
                <a:ea typeface="Cambria" panose="02040503050406030204" pitchFamily="18" charset="0"/>
              </a:rPr>
              <a:t>Laura A. Rice, Alexander </a:t>
            </a:r>
            <a:r>
              <a:rPr lang="en-US" sz="1400" dirty="0" err="1">
                <a:solidFill>
                  <a:schemeClr val="bg1"/>
                </a:solidFill>
                <a:uFill>
                  <a:solidFill>
                    <a:srgbClr val="000000"/>
                  </a:solidFill>
                </a:uFill>
                <a:ea typeface="Cambria" panose="02040503050406030204" pitchFamily="18" charset="0"/>
              </a:rPr>
              <a:t>Fliflet</a:t>
            </a:r>
            <a:r>
              <a:rPr lang="en-US" sz="1400" dirty="0">
                <a:solidFill>
                  <a:schemeClr val="bg1"/>
                </a:solidFill>
                <a:uFill>
                  <a:solidFill>
                    <a:srgbClr val="000000"/>
                  </a:solidFill>
                </a:uFill>
                <a:ea typeface="Cambria" panose="02040503050406030204" pitchFamily="18" charset="0"/>
              </a:rPr>
              <a:t>, Mikaela Frechette, Rachel Brokenshire, </a:t>
            </a:r>
            <a:r>
              <a:rPr lang="en-US" sz="1400" dirty="0" err="1">
                <a:solidFill>
                  <a:schemeClr val="bg1"/>
                </a:solidFill>
                <a:uFill>
                  <a:solidFill>
                    <a:srgbClr val="000000"/>
                  </a:solidFill>
                </a:uFill>
                <a:ea typeface="Cambria" panose="02040503050406030204" pitchFamily="18" charset="0"/>
              </a:rPr>
              <a:t>Libak</a:t>
            </a:r>
            <a:r>
              <a:rPr lang="en-US" sz="1400" dirty="0">
                <a:solidFill>
                  <a:schemeClr val="bg1"/>
                </a:solidFill>
                <a:uFill>
                  <a:solidFill>
                    <a:srgbClr val="000000"/>
                  </a:solidFill>
                </a:uFill>
                <a:ea typeface="Cambria" panose="02040503050406030204" pitchFamily="18" charset="0"/>
              </a:rPr>
              <a:t> Abou, Peter </a:t>
            </a:r>
            <a:r>
              <a:rPr lang="en-US" sz="1400" dirty="0" err="1">
                <a:solidFill>
                  <a:schemeClr val="bg1"/>
                </a:solidFill>
                <a:uFill>
                  <a:solidFill>
                    <a:srgbClr val="000000"/>
                  </a:solidFill>
                </a:uFill>
                <a:ea typeface="Cambria" panose="02040503050406030204" pitchFamily="18" charset="0"/>
              </a:rPr>
              <a:t>Presti</a:t>
            </a:r>
            <a:r>
              <a:rPr lang="en-US" sz="1400" dirty="0">
                <a:solidFill>
                  <a:schemeClr val="bg1"/>
                </a:solidFill>
                <a:uFill>
                  <a:solidFill>
                    <a:srgbClr val="000000"/>
                  </a:solidFill>
                </a:uFill>
                <a:ea typeface="Cambria" panose="02040503050406030204" pitchFamily="18" charset="0"/>
              </a:rPr>
              <a:t>, </a:t>
            </a:r>
            <a:r>
              <a:rPr lang="en-US" sz="1400" dirty="0" err="1">
                <a:solidFill>
                  <a:schemeClr val="bg1"/>
                </a:solidFill>
                <a:uFill>
                  <a:solidFill>
                    <a:srgbClr val="000000"/>
                  </a:solidFill>
                </a:uFill>
                <a:ea typeface="Cambria" panose="02040503050406030204" pitchFamily="18" charset="0"/>
              </a:rPr>
              <a:t>Harshal</a:t>
            </a:r>
            <a:r>
              <a:rPr lang="en-US" sz="1400" dirty="0">
                <a:solidFill>
                  <a:schemeClr val="bg1"/>
                </a:solidFill>
                <a:uFill>
                  <a:solidFill>
                    <a:srgbClr val="000000"/>
                  </a:solidFill>
                </a:uFill>
                <a:ea typeface="Cambria" panose="02040503050406030204" pitchFamily="18" charset="0"/>
              </a:rPr>
              <a:t> Mahajan, Jacob </a:t>
            </a:r>
            <a:r>
              <a:rPr lang="en-US" sz="1400" dirty="0" err="1">
                <a:solidFill>
                  <a:schemeClr val="bg1"/>
                </a:solidFill>
                <a:uFill>
                  <a:solidFill>
                    <a:srgbClr val="000000"/>
                  </a:solidFill>
                </a:uFill>
                <a:ea typeface="Cambria" panose="02040503050406030204" pitchFamily="18" charset="0"/>
              </a:rPr>
              <a:t>Sosnoff</a:t>
            </a:r>
            <a:r>
              <a:rPr lang="en-US" sz="1400" dirty="0">
                <a:solidFill>
                  <a:schemeClr val="bg1"/>
                </a:solidFill>
                <a:uFill>
                  <a:solidFill>
                    <a:srgbClr val="000000"/>
                  </a:solidFill>
                </a:uFill>
                <a:ea typeface="Cambria" panose="02040503050406030204" pitchFamily="18" charset="0"/>
              </a:rPr>
              <a:t>, Wendy A. </a:t>
            </a:r>
            <a:r>
              <a:rPr lang="en-US" sz="1400" dirty="0" err="1">
                <a:solidFill>
                  <a:schemeClr val="bg1"/>
                </a:solidFill>
                <a:uFill>
                  <a:solidFill>
                    <a:srgbClr val="000000"/>
                  </a:solidFill>
                </a:uFill>
                <a:ea typeface="Cambria" panose="02040503050406030204" pitchFamily="18" charset="0"/>
              </a:rPr>
              <a:t>Rogers,"Insights</a:t>
            </a:r>
            <a:r>
              <a:rPr lang="en-US" sz="1400" dirty="0">
                <a:solidFill>
                  <a:schemeClr val="bg1"/>
                </a:solidFill>
                <a:uFill>
                  <a:solidFill>
                    <a:srgbClr val="000000"/>
                  </a:solidFill>
                </a:uFill>
                <a:ea typeface="Cambria" panose="02040503050406030204" pitchFamily="18" charset="0"/>
              </a:rPr>
              <a:t> on an automated fall detection device designed for older adult wheelchair and scooter users: A qualitative study", Disability and Health </a:t>
            </a:r>
            <a:r>
              <a:rPr lang="en-US" sz="1400" dirty="0" err="1">
                <a:solidFill>
                  <a:schemeClr val="bg1"/>
                </a:solidFill>
                <a:uFill>
                  <a:solidFill>
                    <a:srgbClr val="000000"/>
                  </a:solidFill>
                </a:uFill>
                <a:ea typeface="Cambria" panose="02040503050406030204" pitchFamily="18" charset="0"/>
              </a:rPr>
              <a:t>Journal,Volume</a:t>
            </a:r>
            <a:r>
              <a:rPr lang="en-US" sz="1400" dirty="0">
                <a:solidFill>
                  <a:schemeClr val="bg1"/>
                </a:solidFill>
                <a:uFill>
                  <a:solidFill>
                    <a:srgbClr val="000000"/>
                  </a:solidFill>
                </a:uFill>
                <a:ea typeface="Cambria" panose="02040503050406030204" pitchFamily="18" charset="0"/>
              </a:rPr>
              <a:t> 15, Issue 1, Supplement, 2022,</a:t>
            </a:r>
          </a:p>
          <a:p>
            <a:pPr marL="342900" lvl="0" indent="-342900" algn="just" fontAlgn="base">
              <a:spcBef>
                <a:spcPts val="685"/>
              </a:spcBef>
              <a:buClr>
                <a:schemeClr val="bg1"/>
              </a:buClr>
              <a:buSzPts val="1100"/>
              <a:buFont typeface="+mj-lt"/>
              <a:buAutoNum type="arabicPeriod"/>
            </a:pPr>
            <a:r>
              <a:rPr lang="en-US" sz="1400" dirty="0" err="1">
                <a:solidFill>
                  <a:schemeClr val="bg1"/>
                </a:solidFill>
                <a:uFill>
                  <a:solidFill>
                    <a:srgbClr val="000000"/>
                  </a:solidFill>
                </a:uFill>
                <a:ea typeface="Cambria" panose="02040503050406030204" pitchFamily="18" charset="0"/>
              </a:rPr>
              <a:t>Sayali</a:t>
            </a:r>
            <a:r>
              <a:rPr lang="en-US" sz="1400" dirty="0">
                <a:solidFill>
                  <a:schemeClr val="bg1"/>
                </a:solidFill>
                <a:uFill>
                  <a:solidFill>
                    <a:srgbClr val="000000"/>
                  </a:solidFill>
                </a:uFill>
                <a:ea typeface="Cambria" panose="02040503050406030204" pitchFamily="18" charset="0"/>
              </a:rPr>
              <a:t> M. </a:t>
            </a:r>
            <a:r>
              <a:rPr lang="en-US" sz="1400" dirty="0" err="1">
                <a:solidFill>
                  <a:schemeClr val="bg1"/>
                </a:solidFill>
                <a:uFill>
                  <a:solidFill>
                    <a:srgbClr val="000000"/>
                  </a:solidFill>
                </a:uFill>
                <a:ea typeface="Cambria" panose="02040503050406030204" pitchFamily="18" charset="0"/>
              </a:rPr>
              <a:t>Kamble</a:t>
            </a:r>
            <a:r>
              <a:rPr lang="en-US" sz="1400" dirty="0">
                <a:solidFill>
                  <a:schemeClr val="bg1"/>
                </a:solidFill>
                <a:uFill>
                  <a:solidFill>
                    <a:srgbClr val="000000"/>
                  </a:solidFill>
                </a:uFill>
                <a:ea typeface="Cambria" panose="02040503050406030204" pitchFamily="18" charset="0"/>
              </a:rPr>
              <a:t> , </a:t>
            </a:r>
            <a:r>
              <a:rPr lang="en-US" sz="1400" dirty="0" err="1">
                <a:solidFill>
                  <a:schemeClr val="bg1"/>
                </a:solidFill>
                <a:uFill>
                  <a:solidFill>
                    <a:srgbClr val="000000"/>
                  </a:solidFill>
                </a:uFill>
                <a:ea typeface="Cambria" panose="02040503050406030204" pitchFamily="18" charset="0"/>
              </a:rPr>
              <a:t>Pratiksha</a:t>
            </a:r>
            <a:r>
              <a:rPr lang="en-US" sz="1400" dirty="0">
                <a:solidFill>
                  <a:schemeClr val="bg1"/>
                </a:solidFill>
                <a:uFill>
                  <a:solidFill>
                    <a:srgbClr val="000000"/>
                  </a:solidFill>
                </a:uFill>
                <a:ea typeface="Cambria" panose="02040503050406030204" pitchFamily="18" charset="0"/>
              </a:rPr>
              <a:t> R. </a:t>
            </a:r>
            <a:r>
              <a:rPr lang="en-US" sz="1400" dirty="0" err="1">
                <a:solidFill>
                  <a:schemeClr val="bg1"/>
                </a:solidFill>
                <a:uFill>
                  <a:solidFill>
                    <a:srgbClr val="000000"/>
                  </a:solidFill>
                </a:uFill>
                <a:ea typeface="Cambria" panose="02040503050406030204" pitchFamily="18" charset="0"/>
              </a:rPr>
              <a:t>Kawle</a:t>
            </a:r>
            <a:r>
              <a:rPr lang="en-US" sz="1400" dirty="0">
                <a:solidFill>
                  <a:schemeClr val="bg1"/>
                </a:solidFill>
                <a:uFill>
                  <a:solidFill>
                    <a:srgbClr val="000000"/>
                  </a:solidFill>
                </a:uFill>
                <a:ea typeface="Cambria" panose="02040503050406030204" pitchFamily="18" charset="0"/>
              </a:rPr>
              <a:t>, </a:t>
            </a:r>
            <a:r>
              <a:rPr lang="en-US" sz="1400" dirty="0" err="1">
                <a:solidFill>
                  <a:schemeClr val="bg1"/>
                </a:solidFill>
                <a:uFill>
                  <a:solidFill>
                    <a:srgbClr val="000000"/>
                  </a:solidFill>
                </a:uFill>
                <a:ea typeface="Cambria" panose="02040503050406030204" pitchFamily="18" charset="0"/>
              </a:rPr>
              <a:t>Suwarna</a:t>
            </a:r>
            <a:r>
              <a:rPr lang="en-US" sz="1400" dirty="0">
                <a:solidFill>
                  <a:schemeClr val="bg1"/>
                </a:solidFill>
                <a:uFill>
                  <a:solidFill>
                    <a:srgbClr val="000000"/>
                  </a:solidFill>
                </a:uFill>
                <a:ea typeface="Cambria" panose="02040503050406030204" pitchFamily="18" charset="0"/>
              </a:rPr>
              <a:t> S. </a:t>
            </a:r>
            <a:r>
              <a:rPr lang="en-US" sz="1400" dirty="0" err="1">
                <a:solidFill>
                  <a:schemeClr val="bg1"/>
                </a:solidFill>
                <a:uFill>
                  <a:solidFill>
                    <a:srgbClr val="000000"/>
                  </a:solidFill>
                </a:uFill>
                <a:ea typeface="Cambria" panose="02040503050406030204" pitchFamily="18" charset="0"/>
              </a:rPr>
              <a:t>Mohile</a:t>
            </a:r>
            <a:r>
              <a:rPr lang="en-US" sz="1400" dirty="0">
                <a:solidFill>
                  <a:schemeClr val="bg1"/>
                </a:solidFill>
                <a:uFill>
                  <a:solidFill>
                    <a:srgbClr val="000000"/>
                  </a:solidFill>
                </a:uFill>
                <a:ea typeface="Cambria" panose="02040503050406030204" pitchFamily="18" charset="0"/>
              </a:rPr>
              <a:t>, </a:t>
            </a:r>
            <a:r>
              <a:rPr lang="en-US" sz="1400" dirty="0" err="1">
                <a:solidFill>
                  <a:schemeClr val="bg1"/>
                </a:solidFill>
                <a:uFill>
                  <a:solidFill>
                    <a:srgbClr val="000000"/>
                  </a:solidFill>
                </a:uFill>
                <a:ea typeface="Cambria" panose="02040503050406030204" pitchFamily="18" charset="0"/>
              </a:rPr>
              <a:t>Megha</a:t>
            </a:r>
            <a:r>
              <a:rPr lang="en-US" sz="1400" dirty="0">
                <a:solidFill>
                  <a:schemeClr val="bg1"/>
                </a:solidFill>
                <a:uFill>
                  <a:solidFill>
                    <a:srgbClr val="000000"/>
                  </a:solidFill>
                </a:uFill>
                <a:ea typeface="Cambria" panose="02040503050406030204" pitchFamily="18" charset="0"/>
              </a:rPr>
              <a:t> R. </a:t>
            </a:r>
            <a:r>
              <a:rPr lang="en-US" sz="1400" dirty="0" err="1">
                <a:solidFill>
                  <a:schemeClr val="bg1"/>
                </a:solidFill>
                <a:uFill>
                  <a:solidFill>
                    <a:srgbClr val="000000"/>
                  </a:solidFill>
                </a:uFill>
                <a:ea typeface="Cambria" panose="02040503050406030204" pitchFamily="18" charset="0"/>
              </a:rPr>
              <a:t>Meshram</a:t>
            </a:r>
            <a:r>
              <a:rPr lang="en-US" sz="1400" dirty="0">
                <a:solidFill>
                  <a:schemeClr val="bg1"/>
                </a:solidFill>
                <a:uFill>
                  <a:solidFill>
                    <a:srgbClr val="000000"/>
                  </a:solidFill>
                </a:uFill>
                <a:ea typeface="Cambria" panose="02040503050406030204" pitchFamily="18" charset="0"/>
              </a:rPr>
              <a:t>, Prof. Gayatri </a:t>
            </a:r>
            <a:r>
              <a:rPr lang="en-US" sz="1400" dirty="0" err="1">
                <a:solidFill>
                  <a:schemeClr val="bg1"/>
                </a:solidFill>
                <a:uFill>
                  <a:solidFill>
                    <a:srgbClr val="000000"/>
                  </a:solidFill>
                </a:uFill>
                <a:ea typeface="Cambria" panose="02040503050406030204" pitchFamily="18" charset="0"/>
              </a:rPr>
              <a:t>Padole</a:t>
            </a:r>
            <a:r>
              <a:rPr lang="en-US" sz="1400" dirty="0">
                <a:solidFill>
                  <a:schemeClr val="bg1"/>
                </a:solidFill>
                <a:uFill>
                  <a:solidFill>
                    <a:srgbClr val="000000"/>
                  </a:solidFill>
                </a:uFill>
                <a:ea typeface="Cambria" panose="02040503050406030204" pitchFamily="18" charset="0"/>
              </a:rPr>
              <a:t> Mam, Neetu </a:t>
            </a:r>
            <a:r>
              <a:rPr lang="en-US" sz="1400" dirty="0" err="1">
                <a:solidFill>
                  <a:schemeClr val="bg1"/>
                </a:solidFill>
                <a:uFill>
                  <a:solidFill>
                    <a:srgbClr val="000000"/>
                  </a:solidFill>
                </a:uFill>
                <a:ea typeface="Cambria" panose="02040503050406030204" pitchFamily="18" charset="0"/>
              </a:rPr>
              <a:t>Gyanchandani</a:t>
            </a:r>
            <a:r>
              <a:rPr lang="en-US" sz="1400" dirty="0">
                <a:solidFill>
                  <a:schemeClr val="bg1"/>
                </a:solidFill>
                <a:uFill>
                  <a:solidFill>
                    <a:srgbClr val="000000"/>
                  </a:solidFill>
                </a:uFill>
                <a:ea typeface="Cambria" panose="02040503050406030204" pitchFamily="18" charset="0"/>
              </a:rPr>
              <a:t> Mam, "IOT Based Person/Wheelchair Fall Detection System", International Journal for Research in Applied Science &amp; Engineering Technology (IJRASET) Volume 10 Issue II Feb 2022</a:t>
            </a:r>
          </a:p>
          <a:p>
            <a:pPr marL="342900" lvl="0" indent="-342900" algn="just" fontAlgn="base">
              <a:spcBef>
                <a:spcPts val="685"/>
              </a:spcBef>
              <a:buClr>
                <a:schemeClr val="bg1"/>
              </a:buClr>
              <a:buSzPts val="1100"/>
              <a:buFont typeface="+mj-lt"/>
              <a:buAutoNum type="arabicPeriod"/>
            </a:pPr>
            <a:r>
              <a:rPr lang="en-US" sz="1400" dirty="0" err="1">
                <a:solidFill>
                  <a:schemeClr val="bg1"/>
                </a:solidFill>
                <a:uFill>
                  <a:solidFill>
                    <a:srgbClr val="000000"/>
                  </a:solidFill>
                </a:uFill>
                <a:ea typeface="Cambria" panose="02040503050406030204" pitchFamily="18" charset="0"/>
              </a:rPr>
              <a:t>Beston</a:t>
            </a:r>
            <a:r>
              <a:rPr lang="en-US" sz="1400" dirty="0">
                <a:solidFill>
                  <a:schemeClr val="bg1"/>
                </a:solidFill>
                <a:uFill>
                  <a:solidFill>
                    <a:srgbClr val="000000"/>
                  </a:solidFill>
                </a:uFill>
                <a:ea typeface="Cambria" panose="02040503050406030204" pitchFamily="18" charset="0"/>
              </a:rPr>
              <a:t>, </a:t>
            </a:r>
            <a:r>
              <a:rPr lang="en-US" sz="1400" dirty="0" err="1">
                <a:solidFill>
                  <a:schemeClr val="bg1"/>
                </a:solidFill>
                <a:uFill>
                  <a:solidFill>
                    <a:srgbClr val="000000"/>
                  </a:solidFill>
                </a:uFill>
                <a:ea typeface="Cambria" panose="02040503050406030204" pitchFamily="18" charset="0"/>
              </a:rPr>
              <a:t>Tshibamb</a:t>
            </a:r>
            <a:r>
              <a:rPr lang="en-US" sz="1400" dirty="0">
                <a:solidFill>
                  <a:schemeClr val="bg1"/>
                </a:solidFill>
                <a:uFill>
                  <a:solidFill>
                    <a:srgbClr val="000000"/>
                  </a:solidFill>
                </a:uFill>
                <a:ea typeface="Cambria" panose="02040503050406030204" pitchFamily="18" charset="0"/>
              </a:rPr>
              <a:t> &amp; Natarajan, </a:t>
            </a:r>
            <a:r>
              <a:rPr lang="en-US" sz="1400" dirty="0" err="1">
                <a:solidFill>
                  <a:schemeClr val="bg1"/>
                </a:solidFill>
                <a:uFill>
                  <a:solidFill>
                    <a:srgbClr val="000000"/>
                  </a:solidFill>
                </a:uFill>
                <a:ea typeface="Cambria" panose="02040503050406030204" pitchFamily="18" charset="0"/>
              </a:rPr>
              <a:t>Thangadurai</a:t>
            </a:r>
            <a:r>
              <a:rPr lang="en-US" sz="1400" dirty="0">
                <a:solidFill>
                  <a:schemeClr val="bg1"/>
                </a:solidFill>
                <a:uFill>
                  <a:solidFill>
                    <a:srgbClr val="000000"/>
                  </a:solidFill>
                </a:uFill>
                <a:ea typeface="Cambria" panose="02040503050406030204" pitchFamily="18" charset="0"/>
              </a:rPr>
              <a:t>. (2019), “Recent Trends in Wheelchair to Assist the Physically Challenged”, International Journal of Recent Technology and Engineering. 8. 488-491. 10.35940/ijrte.B1553.078219. </a:t>
            </a:r>
          </a:p>
          <a:p>
            <a:pPr lvl="0" algn="just" fontAlgn="base">
              <a:spcBef>
                <a:spcPts val="685"/>
              </a:spcBef>
              <a:buClr>
                <a:schemeClr val="bg1"/>
              </a:buClr>
              <a:buSzPts val="1100"/>
            </a:pPr>
            <a:endParaRPr lang="en-US" dirty="0">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lvl="0" algn="just" fontAlgn="base">
              <a:lnSpc>
                <a:spcPct val="150000"/>
              </a:lnSpc>
              <a:spcBef>
                <a:spcPts val="685"/>
              </a:spcBef>
              <a:buClr>
                <a:srgbClr val="000000"/>
              </a:buClr>
              <a:buSzPts val="1100"/>
            </a:pPr>
            <a:endParaRPr lang="en-US" dirty="0">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lvl="0" algn="just" fontAlgn="base">
              <a:lnSpc>
                <a:spcPct val="150000"/>
              </a:lnSpc>
              <a:spcBef>
                <a:spcPts val="685"/>
              </a:spcBef>
              <a:buClr>
                <a:srgbClr val="000000"/>
              </a:buClr>
              <a:buSzPts val="1100"/>
            </a:pPr>
            <a:endParaRPr lang="en-US" dirty="0">
              <a:uFill>
                <a:solidFill>
                  <a:srgbClr val="000000"/>
                </a:solidFill>
              </a:uFill>
              <a:latin typeface="Cambria" panose="02040503050406030204" pitchFamily="18" charset="0"/>
              <a:ea typeface="Cambria" panose="02040503050406030204" pitchFamily="18" charset="0"/>
              <a:cs typeface="Cambria" panose="02040503050406030204" pitchFamily="18" charset="0"/>
            </a:endParaRPr>
          </a:p>
          <a:p>
            <a:pPr>
              <a:lnSpc>
                <a:spcPct val="200000"/>
              </a:lnSpc>
            </a:pPr>
            <a:endParaRPr lang="en-IN" sz="2000" dirty="0"/>
          </a:p>
          <a:p>
            <a:endParaRPr lang="en-IN" dirty="0"/>
          </a:p>
        </p:txBody>
      </p:sp>
    </p:spTree>
    <p:extLst>
      <p:ext uri="{BB962C8B-B14F-4D97-AF65-F5344CB8AC3E}">
        <p14:creationId xmlns:p14="http://schemas.microsoft.com/office/powerpoint/2010/main" val="13816376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6210D-534E-42F0-9DF1-1737917A0443}"/>
              </a:ext>
            </a:extLst>
          </p:cNvPr>
          <p:cNvSpPr>
            <a:spLocks noGrp="1"/>
          </p:cNvSpPr>
          <p:nvPr>
            <p:ph type="title"/>
          </p:nvPr>
        </p:nvSpPr>
        <p:spPr/>
        <p:txBody>
          <a:bodyPr/>
          <a:lstStyle/>
          <a:p>
            <a:r>
              <a:rPr lang="en-US" dirty="0">
                <a:solidFill>
                  <a:schemeClr val="bg1"/>
                </a:solidFill>
              </a:rPr>
              <a:t>Table of Contents</a:t>
            </a:r>
            <a:endParaRPr lang="en-IN" dirty="0">
              <a:solidFill>
                <a:schemeClr val="bg1"/>
              </a:solidFill>
            </a:endParaRPr>
          </a:p>
        </p:txBody>
      </p:sp>
      <p:sp>
        <p:nvSpPr>
          <p:cNvPr id="3" name="Content Placeholder 2">
            <a:extLst>
              <a:ext uri="{FF2B5EF4-FFF2-40B4-BE49-F238E27FC236}">
                <a16:creationId xmlns:a16="http://schemas.microsoft.com/office/drawing/2014/main" id="{8C007D2B-83E4-4C6E-B539-7AEE84C27307}"/>
              </a:ext>
            </a:extLst>
          </p:cNvPr>
          <p:cNvSpPr>
            <a:spLocks noGrp="1"/>
          </p:cNvSpPr>
          <p:nvPr>
            <p:ph idx="1"/>
          </p:nvPr>
        </p:nvSpPr>
        <p:spPr>
          <a:xfrm>
            <a:off x="812939" y="2213977"/>
            <a:ext cx="9905999" cy="4382766"/>
          </a:xfrm>
        </p:spPr>
        <p:txBody>
          <a:bodyPr>
            <a:normAutofit/>
          </a:bodyPr>
          <a:lstStyle/>
          <a:p>
            <a:r>
              <a:rPr lang="en-US" sz="2000" dirty="0"/>
              <a:t>Objectives</a:t>
            </a:r>
          </a:p>
          <a:p>
            <a:r>
              <a:rPr lang="en-IN" sz="2000" dirty="0"/>
              <a:t>Literature survey </a:t>
            </a:r>
            <a:endParaRPr lang="en-US" sz="2000" dirty="0"/>
          </a:p>
          <a:p>
            <a:r>
              <a:rPr lang="en-US" sz="2000" dirty="0"/>
              <a:t>Block </a:t>
            </a:r>
            <a:r>
              <a:rPr lang="en-IN" sz="2000" dirty="0"/>
              <a:t>Diagram</a:t>
            </a:r>
            <a:endParaRPr lang="en-US" sz="2000" dirty="0"/>
          </a:p>
          <a:p>
            <a:r>
              <a:rPr lang="en-US" sz="2000" dirty="0"/>
              <a:t>Flowchart</a:t>
            </a:r>
          </a:p>
          <a:p>
            <a:r>
              <a:rPr lang="en-US" sz="2000" dirty="0"/>
              <a:t>Circuit Diagram</a:t>
            </a:r>
          </a:p>
          <a:p>
            <a:r>
              <a:rPr lang="en-IN" sz="2000" dirty="0"/>
              <a:t>Components</a:t>
            </a:r>
          </a:p>
          <a:p>
            <a:r>
              <a:rPr lang="en-IN" sz="2000" dirty="0"/>
              <a:t>Test Plots</a:t>
            </a:r>
          </a:p>
          <a:p>
            <a:r>
              <a:rPr lang="en-IN" sz="2000" dirty="0"/>
              <a:t>Implementation details</a:t>
            </a:r>
          </a:p>
          <a:p>
            <a:r>
              <a:rPr lang="en-IN" sz="2000" dirty="0"/>
              <a:t>Video</a:t>
            </a:r>
          </a:p>
          <a:p>
            <a:r>
              <a:rPr lang="en-IN" sz="2000" dirty="0"/>
              <a:t>Conclusion</a:t>
            </a:r>
          </a:p>
          <a:p>
            <a:r>
              <a:rPr lang="en-IN" sz="2000" dirty="0"/>
              <a:t>References</a:t>
            </a:r>
          </a:p>
          <a:p>
            <a:endParaRPr lang="en-IN" sz="2000" dirty="0"/>
          </a:p>
          <a:p>
            <a:pPr>
              <a:lnSpc>
                <a:spcPct val="150000"/>
              </a:lnSpc>
            </a:pPr>
            <a:endParaRPr lang="en-IN" sz="2000" dirty="0"/>
          </a:p>
          <a:p>
            <a:pPr>
              <a:lnSpc>
                <a:spcPct val="200000"/>
              </a:lnSpc>
            </a:pPr>
            <a:endParaRPr lang="en-US" sz="2000" dirty="0"/>
          </a:p>
          <a:p>
            <a:pPr>
              <a:lnSpc>
                <a:spcPct val="200000"/>
              </a:lnSpc>
            </a:pPr>
            <a:endParaRPr lang="en-US" sz="2000" dirty="0"/>
          </a:p>
          <a:p>
            <a:endParaRPr lang="en-IN" dirty="0"/>
          </a:p>
        </p:txBody>
      </p:sp>
    </p:spTree>
    <p:extLst>
      <p:ext uri="{BB962C8B-B14F-4D97-AF65-F5344CB8AC3E}">
        <p14:creationId xmlns:p14="http://schemas.microsoft.com/office/powerpoint/2010/main" val="4199461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04701-A323-4C76-BA90-AE5DF79E0047}"/>
              </a:ext>
            </a:extLst>
          </p:cNvPr>
          <p:cNvSpPr>
            <a:spLocks noGrp="1"/>
          </p:cNvSpPr>
          <p:nvPr>
            <p:ph type="title"/>
          </p:nvPr>
        </p:nvSpPr>
        <p:spPr>
          <a:xfrm>
            <a:off x="256374" y="333286"/>
            <a:ext cx="11861563" cy="1366378"/>
          </a:xfrm>
        </p:spPr>
        <p:txBody>
          <a:bodyPr/>
          <a:lstStyle/>
          <a:p>
            <a:pPr algn="ctr"/>
            <a:r>
              <a:rPr lang="en-US" dirty="0">
                <a:solidFill>
                  <a:schemeClr val="bg1"/>
                </a:solidFill>
              </a:rPr>
              <a:t>Objectives</a:t>
            </a:r>
          </a:p>
        </p:txBody>
      </p:sp>
      <p:sp>
        <p:nvSpPr>
          <p:cNvPr id="5" name="TextBox 4">
            <a:extLst>
              <a:ext uri="{FF2B5EF4-FFF2-40B4-BE49-F238E27FC236}">
                <a16:creationId xmlns:a16="http://schemas.microsoft.com/office/drawing/2014/main" id="{BD78A56B-8168-4CC1-BEE3-9B9449D89FA0}"/>
              </a:ext>
            </a:extLst>
          </p:cNvPr>
          <p:cNvSpPr txBox="1"/>
          <p:nvPr/>
        </p:nvSpPr>
        <p:spPr>
          <a:xfrm>
            <a:off x="1286680" y="2018856"/>
            <a:ext cx="9800949" cy="3699474"/>
          </a:xfrm>
          <a:prstGeom prst="rect">
            <a:avLst/>
          </a:prstGeom>
          <a:noFill/>
        </p:spPr>
        <p:txBody>
          <a:bodyPr wrap="square" rtlCol="0">
            <a:spAutoFit/>
          </a:bodyPr>
          <a:lstStyle/>
          <a:p>
            <a:pPr marL="457200" indent="-457200" algn="just">
              <a:lnSpc>
                <a:spcPct val="200000"/>
              </a:lnSpc>
              <a:buFont typeface="Wingdings" panose="05000000000000000000" pitchFamily="2" charset="2"/>
              <a:buChar char="§"/>
            </a:pPr>
            <a:r>
              <a:rPr lang="en-IN" sz="2000" dirty="0">
                <a:solidFill>
                  <a:schemeClr val="bg1"/>
                </a:solidFill>
                <a:cs typeface="Calibri" panose="020F0502020204030204" pitchFamily="34" charset="0"/>
              </a:rPr>
              <a:t>To design a system which is able to detect fall on the wheelchair.</a:t>
            </a:r>
          </a:p>
          <a:p>
            <a:pPr marL="457200" indent="-457200" algn="just">
              <a:lnSpc>
                <a:spcPct val="200000"/>
              </a:lnSpc>
              <a:buFont typeface="Wingdings" panose="05000000000000000000" pitchFamily="2" charset="2"/>
              <a:buChar char="§"/>
            </a:pPr>
            <a:r>
              <a:rPr lang="en-IN" sz="2000" dirty="0">
                <a:solidFill>
                  <a:schemeClr val="bg1"/>
                </a:solidFill>
                <a:cs typeface="Calibri" panose="020F0502020204030204" pitchFamily="34" charset="0"/>
              </a:rPr>
              <a:t>The system then should be able to send a distress single to the family member of the patient.</a:t>
            </a:r>
          </a:p>
          <a:p>
            <a:pPr marL="457200" indent="-457200" algn="just">
              <a:lnSpc>
                <a:spcPct val="200000"/>
              </a:lnSpc>
              <a:buFont typeface="Wingdings" panose="05000000000000000000" pitchFamily="2" charset="2"/>
              <a:buChar char="§"/>
            </a:pPr>
            <a:r>
              <a:rPr lang="en-IN" sz="2000" dirty="0">
                <a:solidFill>
                  <a:schemeClr val="bg1"/>
                </a:solidFill>
                <a:cs typeface="Calibri" panose="020F0502020204030204" pitchFamily="34" charset="0"/>
              </a:rPr>
              <a:t>To design a user friendly system without causing disturbance to the activities of daily living of elderly people .</a:t>
            </a:r>
          </a:p>
          <a:p>
            <a:pPr algn="just">
              <a:lnSpc>
                <a:spcPct val="200000"/>
              </a:lnSpc>
            </a:pPr>
            <a:endParaRPr lang="en-IN" sz="2000" dirty="0">
              <a:cs typeface="Calibri" panose="020F0502020204030204" pitchFamily="34" charset="0"/>
            </a:endParaRPr>
          </a:p>
        </p:txBody>
      </p:sp>
    </p:spTree>
    <p:extLst>
      <p:ext uri="{BB962C8B-B14F-4D97-AF65-F5344CB8AC3E}">
        <p14:creationId xmlns:p14="http://schemas.microsoft.com/office/powerpoint/2010/main" val="142205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EC0F575-3310-4D41-B4E9-24890957DE86}"/>
              </a:ext>
            </a:extLst>
          </p:cNvPr>
          <p:cNvSpPr txBox="1"/>
          <p:nvPr/>
        </p:nvSpPr>
        <p:spPr>
          <a:xfrm>
            <a:off x="2693731" y="181539"/>
            <a:ext cx="6804535" cy="1015663"/>
          </a:xfrm>
          <a:prstGeom prst="rect">
            <a:avLst/>
          </a:prstGeom>
          <a:noFill/>
        </p:spPr>
        <p:txBody>
          <a:bodyPr wrap="square">
            <a:spAutoFit/>
          </a:bodyPr>
          <a:lstStyle/>
          <a:p>
            <a:pPr algn="ctr"/>
            <a:r>
              <a:rPr lang="en-US" sz="6000" dirty="0">
                <a:solidFill>
                  <a:schemeClr val="bg1"/>
                </a:solidFill>
              </a:rPr>
              <a:t>LITERATURE SURVEY</a:t>
            </a:r>
            <a:endParaRPr lang="en-IN" sz="6000" dirty="0"/>
          </a:p>
        </p:txBody>
      </p:sp>
      <p:graphicFrame>
        <p:nvGraphicFramePr>
          <p:cNvPr id="3" name="Table 4">
            <a:extLst>
              <a:ext uri="{FF2B5EF4-FFF2-40B4-BE49-F238E27FC236}">
                <a16:creationId xmlns:a16="http://schemas.microsoft.com/office/drawing/2014/main" id="{74C00948-DE02-4EC6-9FE2-27975AB3BF46}"/>
              </a:ext>
            </a:extLst>
          </p:cNvPr>
          <p:cNvGraphicFramePr>
            <a:graphicFrameLocks noGrp="1"/>
          </p:cNvGraphicFramePr>
          <p:nvPr>
            <p:extLst>
              <p:ext uri="{D42A27DB-BD31-4B8C-83A1-F6EECF244321}">
                <p14:modId xmlns:p14="http://schemas.microsoft.com/office/powerpoint/2010/main" val="3126431040"/>
              </p:ext>
            </p:extLst>
          </p:nvPr>
        </p:nvGraphicFramePr>
        <p:xfrm>
          <a:off x="1005253" y="1455821"/>
          <a:ext cx="10181492" cy="5356994"/>
        </p:xfrm>
        <a:graphic>
          <a:graphicData uri="http://schemas.openxmlformats.org/drawingml/2006/table">
            <a:tbl>
              <a:tblPr firstRow="1" bandRow="1">
                <a:tableStyleId>{7DF18680-E054-41AD-8BC1-D1AEF772440D}</a:tableStyleId>
              </a:tblPr>
              <a:tblGrid>
                <a:gridCol w="2048606">
                  <a:extLst>
                    <a:ext uri="{9D8B030D-6E8A-4147-A177-3AD203B41FA5}">
                      <a16:colId xmlns:a16="http://schemas.microsoft.com/office/drawing/2014/main" val="3641268320"/>
                    </a:ext>
                  </a:extLst>
                </a:gridCol>
                <a:gridCol w="8132886">
                  <a:extLst>
                    <a:ext uri="{9D8B030D-6E8A-4147-A177-3AD203B41FA5}">
                      <a16:colId xmlns:a16="http://schemas.microsoft.com/office/drawing/2014/main" val="3488577286"/>
                    </a:ext>
                  </a:extLst>
                </a:gridCol>
              </a:tblGrid>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Reference Number</a:t>
                      </a:r>
                    </a:p>
                    <a:p>
                      <a:pPr algn="ctr"/>
                      <a:r>
                        <a:rPr lang="en-US" dirty="0">
                          <a:solidFill>
                            <a:schemeClr val="bg1"/>
                          </a:solidFill>
                        </a:rPr>
                        <a:t> </a:t>
                      </a:r>
                      <a:endParaRPr lang="en-IN" dirty="0">
                        <a:solidFill>
                          <a:schemeClr val="bg1"/>
                        </a:solidFill>
                      </a:endParaRPr>
                    </a:p>
                  </a:txBody>
                  <a:tcPr/>
                </a:tc>
                <a:tc>
                  <a:txBody>
                    <a:bodyPr/>
                    <a:lstStyle/>
                    <a:p>
                      <a:pPr algn="ctr"/>
                      <a:r>
                        <a:rPr lang="en-US" dirty="0"/>
                        <a:t>Remarks</a:t>
                      </a:r>
                      <a:endParaRPr lang="en-IN" dirty="0"/>
                    </a:p>
                  </a:txBody>
                  <a:tcPr/>
                </a:tc>
                <a:extLst>
                  <a:ext uri="{0D108BD9-81ED-4DB2-BD59-A6C34878D82A}">
                    <a16:rowId xmlns:a16="http://schemas.microsoft.com/office/drawing/2014/main" val="1940787823"/>
                  </a:ext>
                </a:extLst>
              </a:tr>
              <a:tr h="511198">
                <a:tc>
                  <a:txBody>
                    <a:bodyPr/>
                    <a:lstStyle/>
                    <a:p>
                      <a:pPr algn="ctr"/>
                      <a:r>
                        <a:rPr lang="en-US" sz="1600" kern="1200" dirty="0">
                          <a:solidFill>
                            <a:schemeClr val="dk1"/>
                          </a:solidFill>
                          <a:latin typeface="+mn-lt"/>
                          <a:ea typeface="+mn-ea"/>
                          <a:cs typeface="+mn-cs"/>
                        </a:rPr>
                        <a:t>[1]</a:t>
                      </a:r>
                      <a:endParaRPr lang="en-IN" sz="1600" kern="1200" dirty="0">
                        <a:solidFill>
                          <a:schemeClr val="dk1"/>
                        </a:solidFill>
                        <a:latin typeface="+mn-lt"/>
                        <a:ea typeface="+mn-ea"/>
                        <a:cs typeface="+mn-cs"/>
                      </a:endParaRPr>
                    </a:p>
                  </a:txBody>
                  <a:tcPr/>
                </a:tc>
                <a:tc>
                  <a:txBody>
                    <a:bodyPr/>
                    <a:lstStyle/>
                    <a:p>
                      <a:pPr algn="ctr"/>
                      <a:r>
                        <a:rPr lang="en-US" sz="1600" kern="1200" dirty="0">
                          <a:solidFill>
                            <a:schemeClr val="dk1"/>
                          </a:solidFill>
                          <a:latin typeface="+mn-lt"/>
                          <a:ea typeface="+mn-ea"/>
                          <a:cs typeface="+mn-cs"/>
                        </a:rPr>
                        <a:t>Various different approaches to fall detection and shortcoming of pi camera vision range</a:t>
                      </a:r>
                      <a:endParaRPr lang="en-IN" sz="1600" kern="1200" dirty="0">
                        <a:solidFill>
                          <a:schemeClr val="dk1"/>
                        </a:solidFill>
                        <a:latin typeface="+mn-lt"/>
                        <a:ea typeface="+mn-ea"/>
                        <a:cs typeface="+mn-cs"/>
                      </a:endParaRPr>
                    </a:p>
                  </a:txBody>
                  <a:tcPr/>
                </a:tc>
                <a:extLst>
                  <a:ext uri="{0D108BD9-81ED-4DB2-BD59-A6C34878D82A}">
                    <a16:rowId xmlns:a16="http://schemas.microsoft.com/office/drawing/2014/main" val="1303870695"/>
                  </a:ext>
                </a:extLst>
              </a:tr>
              <a:tr h="589049">
                <a:tc>
                  <a:txBody>
                    <a:bodyPr/>
                    <a:lstStyle/>
                    <a:p>
                      <a:pPr algn="ctr"/>
                      <a:r>
                        <a:rPr lang="en-US" sz="1600" kern="1200" dirty="0">
                          <a:solidFill>
                            <a:schemeClr val="dk1"/>
                          </a:solidFill>
                          <a:latin typeface="+mn-lt"/>
                          <a:ea typeface="+mn-ea"/>
                          <a:cs typeface="+mn-cs"/>
                        </a:rPr>
                        <a:t>[2]</a:t>
                      </a:r>
                      <a:endParaRPr lang="en-IN" sz="1600" kern="1200" dirty="0">
                        <a:solidFill>
                          <a:schemeClr val="dk1"/>
                        </a:solidFill>
                        <a:latin typeface="+mn-lt"/>
                        <a:ea typeface="+mn-ea"/>
                        <a:cs typeface="+mn-cs"/>
                      </a:endParaRPr>
                    </a:p>
                  </a:txBody>
                  <a:tcPr/>
                </a:tc>
                <a:tc>
                  <a:txBody>
                    <a:bodyPr/>
                    <a:lstStyle/>
                    <a:p>
                      <a:pPr algn="ctr"/>
                      <a:r>
                        <a:rPr lang="en-US" sz="1600" kern="1200" dirty="0">
                          <a:solidFill>
                            <a:schemeClr val="dk1"/>
                          </a:solidFill>
                          <a:latin typeface="+mn-lt"/>
                          <a:ea typeface="+mn-ea"/>
                          <a:cs typeface="+mn-cs"/>
                        </a:rPr>
                        <a:t>People end up discarding wheelchairs and unable to repair it. The scope of wheelchair and assistive technology</a:t>
                      </a:r>
                      <a:endParaRPr lang="en-IN" sz="1600" kern="1200" dirty="0">
                        <a:solidFill>
                          <a:schemeClr val="dk1"/>
                        </a:solidFill>
                        <a:latin typeface="+mn-lt"/>
                        <a:ea typeface="+mn-ea"/>
                        <a:cs typeface="+mn-cs"/>
                      </a:endParaRPr>
                    </a:p>
                  </a:txBody>
                  <a:tcPr/>
                </a:tc>
                <a:extLst>
                  <a:ext uri="{0D108BD9-81ED-4DB2-BD59-A6C34878D82A}">
                    <a16:rowId xmlns:a16="http://schemas.microsoft.com/office/drawing/2014/main" val="206781604"/>
                  </a:ext>
                </a:extLst>
              </a:tr>
              <a:tr h="589049">
                <a:tc>
                  <a:txBody>
                    <a:bodyPr/>
                    <a:lstStyle/>
                    <a:p>
                      <a:pPr algn="ctr"/>
                      <a:r>
                        <a:rPr lang="en-US" sz="1600" kern="1200" dirty="0">
                          <a:solidFill>
                            <a:schemeClr val="dk1"/>
                          </a:solidFill>
                          <a:latin typeface="+mn-lt"/>
                          <a:ea typeface="+mn-ea"/>
                          <a:cs typeface="+mn-cs"/>
                        </a:rPr>
                        <a:t>[3]</a:t>
                      </a:r>
                      <a:endParaRPr lang="en-IN" sz="1600" kern="1200" dirty="0">
                        <a:solidFill>
                          <a:schemeClr val="dk1"/>
                        </a:solidFill>
                        <a:latin typeface="+mn-lt"/>
                        <a:ea typeface="+mn-ea"/>
                        <a:cs typeface="+mn-cs"/>
                      </a:endParaRPr>
                    </a:p>
                  </a:txBody>
                  <a:tcPr/>
                </a:tc>
                <a:tc>
                  <a:txBody>
                    <a:bodyPr/>
                    <a:lstStyle/>
                    <a:p>
                      <a:pPr algn="ctr"/>
                      <a:r>
                        <a:rPr lang="en-US" sz="1600" kern="1200" dirty="0">
                          <a:solidFill>
                            <a:schemeClr val="dk1"/>
                          </a:solidFill>
                          <a:latin typeface="+mn-lt"/>
                          <a:ea typeface="+mn-ea"/>
                          <a:cs typeface="+mn-cs"/>
                        </a:rPr>
                        <a:t>Study on threshold values for accelerometer and </a:t>
                      </a:r>
                      <a:r>
                        <a:rPr lang="en-US" sz="1600" kern="1200" dirty="0" err="1">
                          <a:solidFill>
                            <a:schemeClr val="dk1"/>
                          </a:solidFill>
                          <a:latin typeface="+mn-lt"/>
                          <a:ea typeface="+mn-ea"/>
                          <a:cs typeface="+mn-cs"/>
                        </a:rPr>
                        <a:t>gyrometer</a:t>
                      </a:r>
                      <a:r>
                        <a:rPr lang="en-US" sz="1600" kern="1200" dirty="0">
                          <a:solidFill>
                            <a:schemeClr val="dk1"/>
                          </a:solidFill>
                          <a:latin typeface="+mn-lt"/>
                          <a:ea typeface="+mn-ea"/>
                          <a:cs typeface="+mn-cs"/>
                        </a:rPr>
                        <a:t> used especially on electric wheelchair for fall detection</a:t>
                      </a:r>
                      <a:endParaRPr lang="en-IN" sz="1600" kern="1200" dirty="0">
                        <a:solidFill>
                          <a:schemeClr val="dk1"/>
                        </a:solidFill>
                        <a:latin typeface="+mn-lt"/>
                        <a:ea typeface="+mn-ea"/>
                        <a:cs typeface="+mn-cs"/>
                      </a:endParaRPr>
                    </a:p>
                  </a:txBody>
                  <a:tcPr/>
                </a:tc>
                <a:extLst>
                  <a:ext uri="{0D108BD9-81ED-4DB2-BD59-A6C34878D82A}">
                    <a16:rowId xmlns:a16="http://schemas.microsoft.com/office/drawing/2014/main" val="2304855797"/>
                  </a:ext>
                </a:extLst>
              </a:tr>
              <a:tr h="495796">
                <a:tc>
                  <a:txBody>
                    <a:bodyPr/>
                    <a:lstStyle/>
                    <a:p>
                      <a:pPr algn="ctr"/>
                      <a:r>
                        <a:rPr lang="en-US" sz="1600" dirty="0"/>
                        <a:t>[4]</a:t>
                      </a:r>
                      <a:endParaRPr lang="en-IN" sz="1600" dirty="0"/>
                    </a:p>
                  </a:txBody>
                  <a:tcPr/>
                </a:tc>
                <a:tc>
                  <a:txBody>
                    <a:bodyPr/>
                    <a:lstStyle/>
                    <a:p>
                      <a:pPr algn="ctr"/>
                      <a:r>
                        <a:rPr lang="en-US" sz="1600" dirty="0"/>
                        <a:t>Approach towards the project</a:t>
                      </a:r>
                      <a:endParaRPr lang="en-IN" sz="1600" dirty="0"/>
                    </a:p>
                  </a:txBody>
                  <a:tcPr/>
                </a:tc>
                <a:extLst>
                  <a:ext uri="{0D108BD9-81ED-4DB2-BD59-A6C34878D82A}">
                    <a16:rowId xmlns:a16="http://schemas.microsoft.com/office/drawing/2014/main" val="4054634076"/>
                  </a:ext>
                </a:extLst>
              </a:tr>
              <a:tr h="403554">
                <a:tc>
                  <a:txBody>
                    <a:bodyPr/>
                    <a:lstStyle/>
                    <a:p>
                      <a:pPr algn="ctr"/>
                      <a:r>
                        <a:rPr lang="en-US" sz="1600" dirty="0"/>
                        <a:t>[5]</a:t>
                      </a:r>
                      <a:endParaRPr lang="en-IN" sz="1600" dirty="0"/>
                    </a:p>
                  </a:txBody>
                  <a:tcPr/>
                </a:tc>
                <a:tc>
                  <a:txBody>
                    <a:bodyPr/>
                    <a:lstStyle/>
                    <a:p>
                      <a:pPr algn="ctr"/>
                      <a:r>
                        <a:rPr lang="en-US" sz="1600" dirty="0"/>
                        <a:t>How to implement IOT aspect in the system</a:t>
                      </a:r>
                      <a:endParaRPr lang="en-IN" sz="1600" dirty="0"/>
                    </a:p>
                  </a:txBody>
                  <a:tcPr/>
                </a:tc>
                <a:extLst>
                  <a:ext uri="{0D108BD9-81ED-4DB2-BD59-A6C34878D82A}">
                    <a16:rowId xmlns:a16="http://schemas.microsoft.com/office/drawing/2014/main" val="3324572422"/>
                  </a:ext>
                </a:extLst>
              </a:tr>
              <a:tr h="588036">
                <a:tc>
                  <a:txBody>
                    <a:bodyPr/>
                    <a:lstStyle/>
                    <a:p>
                      <a:pPr algn="ctr"/>
                      <a:r>
                        <a:rPr lang="en-US" sz="1600" dirty="0"/>
                        <a:t>[6]</a:t>
                      </a:r>
                      <a:endParaRPr lang="en-IN" sz="1600" dirty="0"/>
                    </a:p>
                  </a:txBody>
                  <a:tcPr/>
                </a:tc>
                <a:tc>
                  <a:txBody>
                    <a:bodyPr/>
                    <a:lstStyle/>
                    <a:p>
                      <a:pPr algn="ctr"/>
                      <a:r>
                        <a:rPr lang="en-US" sz="1600" dirty="0"/>
                        <a:t>Basic theory for a fall detection system</a:t>
                      </a:r>
                      <a:endParaRPr lang="en-IN" sz="1600" dirty="0"/>
                    </a:p>
                  </a:txBody>
                  <a:tcPr/>
                </a:tc>
                <a:extLst>
                  <a:ext uri="{0D108BD9-81ED-4DB2-BD59-A6C34878D82A}">
                    <a16:rowId xmlns:a16="http://schemas.microsoft.com/office/drawing/2014/main" val="2883817449"/>
                  </a:ext>
                </a:extLst>
              </a:tr>
              <a:tr h="495796">
                <a:tc>
                  <a:txBody>
                    <a:bodyPr/>
                    <a:lstStyle/>
                    <a:p>
                      <a:pPr algn="ctr"/>
                      <a:r>
                        <a:rPr lang="en-US" sz="1600" dirty="0"/>
                        <a:t>[7]</a:t>
                      </a:r>
                      <a:endParaRPr lang="en-IN" sz="1600" dirty="0"/>
                    </a:p>
                  </a:txBody>
                  <a:tcPr/>
                </a:tc>
                <a:tc>
                  <a:txBody>
                    <a:bodyPr/>
                    <a:lstStyle/>
                    <a:p>
                      <a:pPr algn="ctr"/>
                      <a:r>
                        <a:rPr lang="en-US" sz="1600" dirty="0"/>
                        <a:t>Approach towards architecture and design of the system</a:t>
                      </a:r>
                      <a:endParaRPr lang="en-IN" sz="1600" dirty="0"/>
                    </a:p>
                  </a:txBody>
                  <a:tcPr/>
                </a:tc>
                <a:extLst>
                  <a:ext uri="{0D108BD9-81ED-4DB2-BD59-A6C34878D82A}">
                    <a16:rowId xmlns:a16="http://schemas.microsoft.com/office/drawing/2014/main" val="3648685576"/>
                  </a:ext>
                </a:extLst>
              </a:tr>
              <a:tr h="495796">
                <a:tc>
                  <a:txBody>
                    <a:bodyPr/>
                    <a:lstStyle/>
                    <a:p>
                      <a:pPr algn="ctr"/>
                      <a:r>
                        <a:rPr lang="en-US" sz="1600" dirty="0"/>
                        <a:t>[8]</a:t>
                      </a:r>
                      <a:endParaRPr lang="en-IN" sz="1600" dirty="0"/>
                    </a:p>
                  </a:txBody>
                  <a:tcPr/>
                </a:tc>
                <a:tc>
                  <a:txBody>
                    <a:bodyPr/>
                    <a:lstStyle/>
                    <a:p>
                      <a:pPr algn="ctr"/>
                      <a:r>
                        <a:rPr lang="en-US" sz="1600" dirty="0"/>
                        <a:t>Embedded system used in controlling wheelchair from android phone</a:t>
                      </a:r>
                      <a:endParaRPr lang="en-IN" sz="1600" dirty="0"/>
                    </a:p>
                  </a:txBody>
                  <a:tcPr/>
                </a:tc>
                <a:extLst>
                  <a:ext uri="{0D108BD9-81ED-4DB2-BD59-A6C34878D82A}">
                    <a16:rowId xmlns:a16="http://schemas.microsoft.com/office/drawing/2014/main" val="682671501"/>
                  </a:ext>
                </a:extLst>
              </a:tr>
            </a:tbl>
          </a:graphicData>
        </a:graphic>
      </p:graphicFrame>
    </p:spTree>
    <p:extLst>
      <p:ext uri="{BB962C8B-B14F-4D97-AF65-F5344CB8AC3E}">
        <p14:creationId xmlns:p14="http://schemas.microsoft.com/office/powerpoint/2010/main" val="2972653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2A9EB-F600-443C-AE48-13E2ACB88D03}"/>
              </a:ext>
            </a:extLst>
          </p:cNvPr>
          <p:cNvSpPr>
            <a:spLocks noGrp="1"/>
          </p:cNvSpPr>
          <p:nvPr>
            <p:ph type="title"/>
          </p:nvPr>
        </p:nvSpPr>
        <p:spPr>
          <a:xfrm>
            <a:off x="0" y="0"/>
            <a:ext cx="12192000" cy="1320800"/>
          </a:xfrm>
        </p:spPr>
        <p:txBody>
          <a:bodyPr/>
          <a:lstStyle/>
          <a:p>
            <a:pPr algn="ctr"/>
            <a:r>
              <a:rPr lang="en-US" dirty="0">
                <a:solidFill>
                  <a:schemeClr val="bg1"/>
                </a:solidFill>
              </a:rPr>
              <a:t>Block Diagram</a:t>
            </a:r>
          </a:p>
        </p:txBody>
      </p:sp>
      <p:pic>
        <p:nvPicPr>
          <p:cNvPr id="6" name="Picture 5">
            <a:extLst>
              <a:ext uri="{FF2B5EF4-FFF2-40B4-BE49-F238E27FC236}">
                <a16:creationId xmlns:a16="http://schemas.microsoft.com/office/drawing/2014/main" id="{32292379-3462-4801-90A0-D91B899D17EB}"/>
              </a:ext>
            </a:extLst>
          </p:cNvPr>
          <p:cNvPicPr>
            <a:picLocks noChangeAspect="1"/>
          </p:cNvPicPr>
          <p:nvPr/>
        </p:nvPicPr>
        <p:blipFill>
          <a:blip r:embed="rId2"/>
          <a:stretch>
            <a:fillRect/>
          </a:stretch>
        </p:blipFill>
        <p:spPr>
          <a:xfrm>
            <a:off x="1900826" y="1685990"/>
            <a:ext cx="8390347" cy="4770533"/>
          </a:xfrm>
          <a:prstGeom prst="rect">
            <a:avLst/>
          </a:prstGeom>
        </p:spPr>
      </p:pic>
    </p:spTree>
    <p:extLst>
      <p:ext uri="{BB962C8B-B14F-4D97-AF65-F5344CB8AC3E}">
        <p14:creationId xmlns:p14="http://schemas.microsoft.com/office/powerpoint/2010/main" val="953969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8CA32-DD65-44B8-93E0-35204F6A7900}"/>
              </a:ext>
            </a:extLst>
          </p:cNvPr>
          <p:cNvSpPr>
            <a:spLocks noGrp="1"/>
          </p:cNvSpPr>
          <p:nvPr>
            <p:ph type="title"/>
          </p:nvPr>
        </p:nvSpPr>
        <p:spPr>
          <a:xfrm>
            <a:off x="1141413" y="170330"/>
            <a:ext cx="9905998" cy="708211"/>
          </a:xfrm>
        </p:spPr>
        <p:txBody>
          <a:bodyPr>
            <a:normAutofit fontScale="90000"/>
          </a:bodyPr>
          <a:lstStyle/>
          <a:p>
            <a:r>
              <a:rPr lang="en-US" dirty="0">
                <a:solidFill>
                  <a:schemeClr val="bg1"/>
                </a:solidFill>
              </a:rPr>
              <a:t>Flow chart</a:t>
            </a:r>
          </a:p>
        </p:txBody>
      </p:sp>
      <p:pic>
        <p:nvPicPr>
          <p:cNvPr id="4" name="Picture 3">
            <a:extLst>
              <a:ext uri="{FF2B5EF4-FFF2-40B4-BE49-F238E27FC236}">
                <a16:creationId xmlns:a16="http://schemas.microsoft.com/office/drawing/2014/main" id="{CB92FA02-209E-4E15-A267-29043E46AB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5976" y="1479346"/>
            <a:ext cx="7368990" cy="5020066"/>
          </a:xfrm>
          <a:prstGeom prst="rect">
            <a:avLst/>
          </a:prstGeom>
        </p:spPr>
      </p:pic>
    </p:spTree>
    <p:extLst>
      <p:ext uri="{BB962C8B-B14F-4D97-AF65-F5344CB8AC3E}">
        <p14:creationId xmlns:p14="http://schemas.microsoft.com/office/powerpoint/2010/main" val="2913863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6E71B-4951-4E3E-AE6C-B0770608031C}"/>
              </a:ext>
            </a:extLst>
          </p:cNvPr>
          <p:cNvSpPr>
            <a:spLocks noGrp="1"/>
          </p:cNvSpPr>
          <p:nvPr>
            <p:ph type="title"/>
          </p:nvPr>
        </p:nvSpPr>
        <p:spPr/>
        <p:txBody>
          <a:bodyPr/>
          <a:lstStyle/>
          <a:p>
            <a:r>
              <a:rPr lang="en-IN" dirty="0">
                <a:solidFill>
                  <a:schemeClr val="bg1">
                    <a:lumMod val="95000"/>
                  </a:schemeClr>
                </a:solidFill>
              </a:rPr>
              <a:t>Circuit Diagram</a:t>
            </a:r>
          </a:p>
        </p:txBody>
      </p:sp>
      <p:pic>
        <p:nvPicPr>
          <p:cNvPr id="4" name="Picture 3">
            <a:extLst>
              <a:ext uri="{FF2B5EF4-FFF2-40B4-BE49-F238E27FC236}">
                <a16:creationId xmlns:a16="http://schemas.microsoft.com/office/drawing/2014/main" id="{BCFE0729-72AB-4FBA-BC34-F2B89C2DFB02}"/>
              </a:ext>
            </a:extLst>
          </p:cNvPr>
          <p:cNvPicPr>
            <a:picLocks noChangeAspect="1"/>
          </p:cNvPicPr>
          <p:nvPr/>
        </p:nvPicPr>
        <p:blipFill>
          <a:blip r:embed="rId2"/>
          <a:stretch>
            <a:fillRect/>
          </a:stretch>
        </p:blipFill>
        <p:spPr>
          <a:xfrm>
            <a:off x="2503714" y="1546696"/>
            <a:ext cx="7239000" cy="4614617"/>
          </a:xfrm>
          <a:prstGeom prst="rect">
            <a:avLst/>
          </a:prstGeom>
        </p:spPr>
      </p:pic>
    </p:spTree>
    <p:extLst>
      <p:ext uri="{BB962C8B-B14F-4D97-AF65-F5344CB8AC3E}">
        <p14:creationId xmlns:p14="http://schemas.microsoft.com/office/powerpoint/2010/main" val="1859740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08578-5191-490E-8556-946293119A11}"/>
              </a:ext>
            </a:extLst>
          </p:cNvPr>
          <p:cNvSpPr>
            <a:spLocks noGrp="1"/>
          </p:cNvSpPr>
          <p:nvPr>
            <p:ph type="title"/>
          </p:nvPr>
        </p:nvSpPr>
        <p:spPr/>
        <p:txBody>
          <a:bodyPr/>
          <a:lstStyle/>
          <a:p>
            <a:r>
              <a:rPr lang="en-IN" dirty="0">
                <a:solidFill>
                  <a:schemeClr val="bg1">
                    <a:lumMod val="95000"/>
                  </a:schemeClr>
                </a:solidFill>
              </a:rPr>
              <a:t>Components</a:t>
            </a:r>
          </a:p>
        </p:txBody>
      </p:sp>
      <p:pic>
        <p:nvPicPr>
          <p:cNvPr id="4" name="Picture 3">
            <a:extLst>
              <a:ext uri="{FF2B5EF4-FFF2-40B4-BE49-F238E27FC236}">
                <a16:creationId xmlns:a16="http://schemas.microsoft.com/office/drawing/2014/main" id="{564F54A5-D4F9-45F5-907B-8FE68486700D}"/>
              </a:ext>
            </a:extLst>
          </p:cNvPr>
          <p:cNvPicPr>
            <a:picLocks noChangeAspect="1"/>
          </p:cNvPicPr>
          <p:nvPr/>
        </p:nvPicPr>
        <p:blipFill>
          <a:blip r:embed="rId2"/>
          <a:stretch>
            <a:fillRect/>
          </a:stretch>
        </p:blipFill>
        <p:spPr>
          <a:xfrm>
            <a:off x="923026" y="2216237"/>
            <a:ext cx="1920406" cy="1082134"/>
          </a:xfrm>
          <a:prstGeom prst="rect">
            <a:avLst/>
          </a:prstGeom>
        </p:spPr>
      </p:pic>
      <p:sp>
        <p:nvSpPr>
          <p:cNvPr id="5" name="TextBox 4">
            <a:extLst>
              <a:ext uri="{FF2B5EF4-FFF2-40B4-BE49-F238E27FC236}">
                <a16:creationId xmlns:a16="http://schemas.microsoft.com/office/drawing/2014/main" id="{9C9F6375-E0DF-4A5B-888E-0AB621BE98CD}"/>
              </a:ext>
            </a:extLst>
          </p:cNvPr>
          <p:cNvSpPr txBox="1"/>
          <p:nvPr/>
        </p:nvSpPr>
        <p:spPr>
          <a:xfrm>
            <a:off x="923026" y="1839686"/>
            <a:ext cx="2799887" cy="369332"/>
          </a:xfrm>
          <a:prstGeom prst="rect">
            <a:avLst/>
          </a:prstGeom>
          <a:noFill/>
        </p:spPr>
        <p:txBody>
          <a:bodyPr wrap="square" rtlCol="0">
            <a:spAutoFit/>
          </a:bodyPr>
          <a:lstStyle/>
          <a:p>
            <a:r>
              <a:rPr lang="en-IN" dirty="0">
                <a:solidFill>
                  <a:schemeClr val="bg1">
                    <a:lumMod val="95000"/>
                  </a:schemeClr>
                </a:solidFill>
              </a:rPr>
              <a:t>Node MCU ESP8266 </a:t>
            </a:r>
          </a:p>
        </p:txBody>
      </p:sp>
      <p:pic>
        <p:nvPicPr>
          <p:cNvPr id="8" name="Picture 7">
            <a:extLst>
              <a:ext uri="{FF2B5EF4-FFF2-40B4-BE49-F238E27FC236}">
                <a16:creationId xmlns:a16="http://schemas.microsoft.com/office/drawing/2014/main" id="{E7CA6419-298C-41AC-B484-1806D2EDE5A4}"/>
              </a:ext>
            </a:extLst>
          </p:cNvPr>
          <p:cNvPicPr>
            <a:picLocks noChangeAspect="1"/>
          </p:cNvPicPr>
          <p:nvPr/>
        </p:nvPicPr>
        <p:blipFill>
          <a:blip r:embed="rId3"/>
          <a:stretch>
            <a:fillRect/>
          </a:stretch>
        </p:blipFill>
        <p:spPr>
          <a:xfrm>
            <a:off x="923026" y="3928961"/>
            <a:ext cx="624894" cy="815411"/>
          </a:xfrm>
          <a:prstGeom prst="rect">
            <a:avLst/>
          </a:prstGeom>
        </p:spPr>
      </p:pic>
      <p:sp>
        <p:nvSpPr>
          <p:cNvPr id="11" name="TextBox 10">
            <a:extLst>
              <a:ext uri="{FF2B5EF4-FFF2-40B4-BE49-F238E27FC236}">
                <a16:creationId xmlns:a16="http://schemas.microsoft.com/office/drawing/2014/main" id="{E0DA5B24-D3AE-432D-A28D-1ED8AA739842}"/>
              </a:ext>
            </a:extLst>
          </p:cNvPr>
          <p:cNvSpPr txBox="1"/>
          <p:nvPr/>
        </p:nvSpPr>
        <p:spPr>
          <a:xfrm>
            <a:off x="923026" y="3624943"/>
            <a:ext cx="1826747" cy="369332"/>
          </a:xfrm>
          <a:prstGeom prst="rect">
            <a:avLst/>
          </a:prstGeom>
          <a:noFill/>
        </p:spPr>
        <p:txBody>
          <a:bodyPr wrap="square" rtlCol="0">
            <a:spAutoFit/>
          </a:bodyPr>
          <a:lstStyle/>
          <a:p>
            <a:r>
              <a:rPr lang="en-IN" dirty="0">
                <a:solidFill>
                  <a:schemeClr val="bg1">
                    <a:lumMod val="95000"/>
                  </a:schemeClr>
                </a:solidFill>
              </a:rPr>
              <a:t>MPU 6050</a:t>
            </a:r>
          </a:p>
        </p:txBody>
      </p:sp>
      <p:pic>
        <p:nvPicPr>
          <p:cNvPr id="13" name="Picture 12">
            <a:extLst>
              <a:ext uri="{FF2B5EF4-FFF2-40B4-BE49-F238E27FC236}">
                <a16:creationId xmlns:a16="http://schemas.microsoft.com/office/drawing/2014/main" id="{91878A93-C688-4B5D-A436-20079C0D5F1F}"/>
              </a:ext>
            </a:extLst>
          </p:cNvPr>
          <p:cNvPicPr>
            <a:picLocks noChangeAspect="1"/>
          </p:cNvPicPr>
          <p:nvPr/>
        </p:nvPicPr>
        <p:blipFill>
          <a:blip r:embed="rId4"/>
          <a:stretch>
            <a:fillRect/>
          </a:stretch>
        </p:blipFill>
        <p:spPr>
          <a:xfrm>
            <a:off x="923026" y="5527446"/>
            <a:ext cx="662997" cy="746825"/>
          </a:xfrm>
          <a:prstGeom prst="rect">
            <a:avLst/>
          </a:prstGeom>
        </p:spPr>
      </p:pic>
      <p:sp>
        <p:nvSpPr>
          <p:cNvPr id="14" name="TextBox 13">
            <a:extLst>
              <a:ext uri="{FF2B5EF4-FFF2-40B4-BE49-F238E27FC236}">
                <a16:creationId xmlns:a16="http://schemas.microsoft.com/office/drawing/2014/main" id="{A5A40E1F-5CB1-4680-998D-AAD20F5CC68B}"/>
              </a:ext>
            </a:extLst>
          </p:cNvPr>
          <p:cNvSpPr txBox="1"/>
          <p:nvPr/>
        </p:nvSpPr>
        <p:spPr>
          <a:xfrm>
            <a:off x="923026" y="5158115"/>
            <a:ext cx="1090831" cy="369332"/>
          </a:xfrm>
          <a:prstGeom prst="rect">
            <a:avLst/>
          </a:prstGeom>
          <a:noFill/>
        </p:spPr>
        <p:txBody>
          <a:bodyPr wrap="square" rtlCol="0">
            <a:spAutoFit/>
          </a:bodyPr>
          <a:lstStyle/>
          <a:p>
            <a:r>
              <a:rPr lang="en-IN" dirty="0">
                <a:solidFill>
                  <a:schemeClr val="bg1">
                    <a:lumMod val="95000"/>
                  </a:schemeClr>
                </a:solidFill>
              </a:rPr>
              <a:t>Buzzer</a:t>
            </a:r>
          </a:p>
        </p:txBody>
      </p:sp>
      <p:sp>
        <p:nvSpPr>
          <p:cNvPr id="15" name="TextBox 14">
            <a:extLst>
              <a:ext uri="{FF2B5EF4-FFF2-40B4-BE49-F238E27FC236}">
                <a16:creationId xmlns:a16="http://schemas.microsoft.com/office/drawing/2014/main" id="{5D8244A1-4FA9-49E2-8E5F-D5EB90593BB0}"/>
              </a:ext>
            </a:extLst>
          </p:cNvPr>
          <p:cNvSpPr txBox="1"/>
          <p:nvPr/>
        </p:nvSpPr>
        <p:spPr>
          <a:xfrm>
            <a:off x="3243943" y="2318657"/>
            <a:ext cx="4996543" cy="923330"/>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lumMod val="95000"/>
                  </a:schemeClr>
                </a:solidFill>
              </a:rPr>
              <a:t>Used to analyse data for sensor and send notification to the user and ring buzzer in case of an emergency </a:t>
            </a:r>
          </a:p>
        </p:txBody>
      </p:sp>
      <p:sp>
        <p:nvSpPr>
          <p:cNvPr id="16" name="TextBox 15">
            <a:extLst>
              <a:ext uri="{FF2B5EF4-FFF2-40B4-BE49-F238E27FC236}">
                <a16:creationId xmlns:a16="http://schemas.microsoft.com/office/drawing/2014/main" id="{D7C5CEBE-1159-4D52-8581-A7AC43354053}"/>
              </a:ext>
            </a:extLst>
          </p:cNvPr>
          <p:cNvSpPr txBox="1"/>
          <p:nvPr/>
        </p:nvSpPr>
        <p:spPr>
          <a:xfrm>
            <a:off x="3243943" y="3994275"/>
            <a:ext cx="4561114" cy="646331"/>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lumMod val="95000"/>
                  </a:schemeClr>
                </a:solidFill>
              </a:rPr>
              <a:t>Used to sense acceleration and angular rotation of the wheelchair</a:t>
            </a:r>
          </a:p>
        </p:txBody>
      </p:sp>
      <p:sp>
        <p:nvSpPr>
          <p:cNvPr id="17" name="TextBox 16">
            <a:extLst>
              <a:ext uri="{FF2B5EF4-FFF2-40B4-BE49-F238E27FC236}">
                <a16:creationId xmlns:a16="http://schemas.microsoft.com/office/drawing/2014/main" id="{1B8F630A-914C-4D04-8555-929502429314}"/>
              </a:ext>
            </a:extLst>
          </p:cNvPr>
          <p:cNvSpPr txBox="1"/>
          <p:nvPr/>
        </p:nvSpPr>
        <p:spPr>
          <a:xfrm>
            <a:off x="3243943" y="5617029"/>
            <a:ext cx="4027714" cy="646331"/>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lumMod val="95000"/>
                  </a:schemeClr>
                </a:solidFill>
              </a:rPr>
              <a:t>Used to alert people around the patient </a:t>
            </a:r>
          </a:p>
        </p:txBody>
      </p:sp>
    </p:spTree>
    <p:extLst>
      <p:ext uri="{BB962C8B-B14F-4D97-AF65-F5344CB8AC3E}">
        <p14:creationId xmlns:p14="http://schemas.microsoft.com/office/powerpoint/2010/main" val="774223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CDDD4-CB69-49BB-9EB3-54CB828552B9}"/>
              </a:ext>
            </a:extLst>
          </p:cNvPr>
          <p:cNvSpPr>
            <a:spLocks noGrp="1"/>
          </p:cNvSpPr>
          <p:nvPr>
            <p:ph type="title"/>
          </p:nvPr>
        </p:nvSpPr>
        <p:spPr/>
        <p:txBody>
          <a:bodyPr/>
          <a:lstStyle/>
          <a:p>
            <a:r>
              <a:rPr lang="en-IN" dirty="0">
                <a:solidFill>
                  <a:schemeClr val="bg1">
                    <a:lumMod val="95000"/>
                  </a:schemeClr>
                </a:solidFill>
              </a:rPr>
              <a:t>Test Plots</a:t>
            </a:r>
          </a:p>
        </p:txBody>
      </p:sp>
      <p:pic>
        <p:nvPicPr>
          <p:cNvPr id="4" name="Picture 3">
            <a:extLst>
              <a:ext uri="{FF2B5EF4-FFF2-40B4-BE49-F238E27FC236}">
                <a16:creationId xmlns:a16="http://schemas.microsoft.com/office/drawing/2014/main" id="{F8B89408-5F5B-4FAA-B92C-71648D392E57}"/>
              </a:ext>
            </a:extLst>
          </p:cNvPr>
          <p:cNvPicPr>
            <a:picLocks noChangeAspect="1"/>
          </p:cNvPicPr>
          <p:nvPr/>
        </p:nvPicPr>
        <p:blipFill>
          <a:blip r:embed="rId2"/>
          <a:stretch>
            <a:fillRect/>
          </a:stretch>
        </p:blipFill>
        <p:spPr>
          <a:xfrm>
            <a:off x="609600" y="1450676"/>
            <a:ext cx="4119915" cy="2567436"/>
          </a:xfrm>
          <a:prstGeom prst="rect">
            <a:avLst/>
          </a:prstGeom>
        </p:spPr>
      </p:pic>
      <p:pic>
        <p:nvPicPr>
          <p:cNvPr id="8" name="Picture 7">
            <a:extLst>
              <a:ext uri="{FF2B5EF4-FFF2-40B4-BE49-F238E27FC236}">
                <a16:creationId xmlns:a16="http://schemas.microsoft.com/office/drawing/2014/main" id="{F52D0F97-0DE2-4A42-A2A6-AAFAA28E97BD}"/>
              </a:ext>
            </a:extLst>
          </p:cNvPr>
          <p:cNvPicPr>
            <a:picLocks noChangeAspect="1"/>
          </p:cNvPicPr>
          <p:nvPr/>
        </p:nvPicPr>
        <p:blipFill>
          <a:blip r:embed="rId3"/>
          <a:stretch>
            <a:fillRect/>
          </a:stretch>
        </p:blipFill>
        <p:spPr>
          <a:xfrm>
            <a:off x="7075716" y="1451996"/>
            <a:ext cx="4119915" cy="2566116"/>
          </a:xfrm>
          <a:prstGeom prst="rect">
            <a:avLst/>
          </a:prstGeom>
        </p:spPr>
      </p:pic>
      <p:pic>
        <p:nvPicPr>
          <p:cNvPr id="10" name="Picture 9">
            <a:extLst>
              <a:ext uri="{FF2B5EF4-FFF2-40B4-BE49-F238E27FC236}">
                <a16:creationId xmlns:a16="http://schemas.microsoft.com/office/drawing/2014/main" id="{F44B4537-DB79-4545-BB83-C8017C3DC175}"/>
              </a:ext>
            </a:extLst>
          </p:cNvPr>
          <p:cNvPicPr>
            <a:picLocks noChangeAspect="1"/>
          </p:cNvPicPr>
          <p:nvPr/>
        </p:nvPicPr>
        <p:blipFill>
          <a:blip r:embed="rId4"/>
          <a:stretch>
            <a:fillRect/>
          </a:stretch>
        </p:blipFill>
        <p:spPr>
          <a:xfrm>
            <a:off x="3737775" y="4179873"/>
            <a:ext cx="4281020" cy="2678127"/>
          </a:xfrm>
          <a:prstGeom prst="rect">
            <a:avLst/>
          </a:prstGeom>
        </p:spPr>
      </p:pic>
    </p:spTree>
    <p:extLst>
      <p:ext uri="{BB962C8B-B14F-4D97-AF65-F5344CB8AC3E}">
        <p14:creationId xmlns:p14="http://schemas.microsoft.com/office/powerpoint/2010/main" val="4204914612"/>
      </p:ext>
    </p:extLst>
  </p:cSld>
  <p:clrMapOvr>
    <a:masterClrMapping/>
  </p:clrMapOvr>
</p:sld>
</file>

<file path=ppt/theme/theme1.xml><?xml version="1.0" encoding="utf-8"?>
<a:theme xmlns:a="http://schemas.openxmlformats.org/drawingml/2006/main" name="160952-disability-template-16x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160952-disability-template-16x9</Template>
  <TotalTime>1355</TotalTime>
  <Words>914</Words>
  <Application>Microsoft Office PowerPoint</Application>
  <PresentationFormat>Widescreen</PresentationFormat>
  <Paragraphs>91</Paragraphs>
  <Slides>14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Cambria</vt:lpstr>
      <vt:lpstr>Wingdings</vt:lpstr>
      <vt:lpstr>160952-disability-template-16x9</vt:lpstr>
      <vt:lpstr>Wheelchair fall detection</vt:lpstr>
      <vt:lpstr>Table of Contents</vt:lpstr>
      <vt:lpstr>Objectives</vt:lpstr>
      <vt:lpstr>PowerPoint Presentation</vt:lpstr>
      <vt:lpstr>Block Diagram</vt:lpstr>
      <vt:lpstr>Flow chart</vt:lpstr>
      <vt:lpstr>Circuit Diagram</vt:lpstr>
      <vt:lpstr>Components</vt:lpstr>
      <vt:lpstr>Test Plots</vt:lpstr>
      <vt:lpstr>Results</vt:lpstr>
      <vt:lpstr>Implementation Details</vt:lpstr>
      <vt:lpstr>Video </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analysis using YouTube comments</dc:title>
  <dc:creator>Flavia Bhattacharjee</dc:creator>
  <cp:lastModifiedBy>Aavdesh Rajbhar</cp:lastModifiedBy>
  <cp:revision>39</cp:revision>
  <dcterms:created xsi:type="dcterms:W3CDTF">2021-08-30T12:44:20Z</dcterms:created>
  <dcterms:modified xsi:type="dcterms:W3CDTF">2022-04-29T15:16:33Z</dcterms:modified>
</cp:coreProperties>
</file>

<file path=docProps/thumbnail.jpeg>
</file>